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9"/>
  </p:notesMasterIdLst>
  <p:sldIdLst>
    <p:sldId id="366" r:id="rId5"/>
    <p:sldId id="304" r:id="rId6"/>
    <p:sldId id="365" r:id="rId7"/>
    <p:sldId id="367" r:id="rId8"/>
    <p:sldId id="302" r:id="rId9"/>
    <p:sldId id="369" r:id="rId10"/>
    <p:sldId id="370" r:id="rId11"/>
    <p:sldId id="371" r:id="rId12"/>
    <p:sldId id="368" r:id="rId13"/>
    <p:sldId id="372" r:id="rId14"/>
    <p:sldId id="373" r:id="rId15"/>
    <p:sldId id="374" r:id="rId16"/>
    <p:sldId id="375" r:id="rId17"/>
    <p:sldId id="274"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57709" autoAdjust="0"/>
  </p:normalViewPr>
  <p:slideViewPr>
    <p:cSldViewPr snapToGrid="0">
      <p:cViewPr varScale="1">
        <p:scale>
          <a:sx n="65" d="100"/>
          <a:sy n="65" d="100"/>
        </p:scale>
        <p:origin x="2238" y="78"/>
      </p:cViewPr>
      <p:guideLst>
        <p:guide orient="horz" pos="2160"/>
        <p:guide pos="3840"/>
      </p:guideLst>
    </p:cSldViewPr>
  </p:slideViewPr>
  <p:notesTextViewPr>
    <p:cViewPr>
      <p:scale>
        <a:sx n="1" d="1"/>
        <a:sy n="1" d="1"/>
      </p:scale>
      <p:origin x="0" y="0"/>
    </p:cViewPr>
  </p:notesTextViewPr>
  <p:notesViewPr>
    <p:cSldViewPr snapToGrid="0">
      <p:cViewPr>
        <p:scale>
          <a:sx n="96" d="100"/>
          <a:sy n="96" d="100"/>
        </p:scale>
        <p:origin x="2940" y="-7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Euser.eroot.eadidom.com\csd\data\Finance\Accounting%20Services\Technical%20Accounting\Pensions\Committee\2016-17\Benchmark%20workings%20-%20Mar%2016.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Euser.eroot.eadidom.com\csd\data\Finance\Accounting%20Services\Technical%20Accounting\Pensions\Annual%20Employers%20Meeting\Workings%20for%20PF%20Presentatio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Euser.eroot.eadidom.com\csd\data\Finance\Accounting%20Services\Technical%20Accounting\Pensions\Committee\2016-17\Benchmark%20workings%20-%20Mar%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'Fund Value'!$D$6</c:f>
              <c:strCache>
                <c:ptCount val="1"/>
                <c:pt idx="0">
                  <c:v>Fund Value</c:v>
                </c:pt>
              </c:strCache>
            </c:strRef>
          </c:tx>
          <c:spPr>
            <a:solidFill>
              <a:schemeClr val="accent1"/>
            </a:solidFill>
            <a:ln>
              <a:noFill/>
            </a:ln>
            <a:effectLst/>
          </c:spPr>
          <c:invertIfNegative val="0"/>
          <c:dPt>
            <c:idx val="4"/>
            <c:invertIfNegative val="0"/>
            <c:bubble3D val="0"/>
            <c:spPr>
              <a:solidFill>
                <a:srgbClr val="00B0F0"/>
              </a:solidFill>
              <a:ln>
                <a:noFill/>
              </a:ln>
              <a:effectLst/>
            </c:spPr>
            <c:extLst>
              <c:ext xmlns:c16="http://schemas.microsoft.com/office/drawing/2014/chart" uri="{C3380CC4-5D6E-409C-BE32-E72D297353CC}">
                <c16:uniqueId val="{00000001-B520-4935-B042-750DD99DBEFA}"/>
              </c:ext>
            </c:extLst>
          </c:dPt>
          <c:dPt>
            <c:idx val="5"/>
            <c:invertIfNegative val="0"/>
            <c:bubble3D val="0"/>
            <c:spPr>
              <a:solidFill>
                <a:srgbClr val="FF0000"/>
              </a:solidFill>
              <a:ln>
                <a:noFill/>
              </a:ln>
              <a:effectLst/>
            </c:spPr>
            <c:extLst>
              <c:ext xmlns:c16="http://schemas.microsoft.com/office/drawing/2014/chart" uri="{C3380CC4-5D6E-409C-BE32-E72D297353CC}">
                <c16:uniqueId val="{00000003-B520-4935-B042-750DD99DBEFA}"/>
              </c:ext>
            </c:extLst>
          </c:dPt>
          <c:cat>
            <c:strRef>
              <c:f>'Fund Value'!$C$7:$C$12</c:f>
              <c:strCache>
                <c:ptCount val="6"/>
                <c:pt idx="0">
                  <c:v>2018-19</c:v>
                </c:pt>
                <c:pt idx="1">
                  <c:v>2019-20</c:v>
                </c:pt>
                <c:pt idx="2">
                  <c:v>2020-21</c:v>
                </c:pt>
                <c:pt idx="3">
                  <c:v>2021-22</c:v>
                </c:pt>
                <c:pt idx="4">
                  <c:v>2022-23</c:v>
                </c:pt>
                <c:pt idx="5">
                  <c:v>Sep-23</c:v>
                </c:pt>
              </c:strCache>
            </c:strRef>
          </c:cat>
          <c:val>
            <c:numRef>
              <c:f>'Fund Value'!$D$7:$D$12</c:f>
              <c:numCache>
                <c:formatCode>_-* #,##0_-;\-* #,##0_-;_-* "-"??_-;_-@_-</c:formatCode>
                <c:ptCount val="6"/>
                <c:pt idx="0">
                  <c:v>2931000000</c:v>
                </c:pt>
                <c:pt idx="1">
                  <c:v>2808000000</c:v>
                </c:pt>
                <c:pt idx="2">
                  <c:v>3398000000</c:v>
                </c:pt>
                <c:pt idx="3">
                  <c:v>3756000000</c:v>
                </c:pt>
                <c:pt idx="4">
                  <c:v>3759000000</c:v>
                </c:pt>
                <c:pt idx="5">
                  <c:v>3877000000</c:v>
                </c:pt>
              </c:numCache>
            </c:numRef>
          </c:val>
          <c:extLst>
            <c:ext xmlns:c16="http://schemas.microsoft.com/office/drawing/2014/chart" uri="{C3380CC4-5D6E-409C-BE32-E72D297353CC}">
              <c16:uniqueId val="{00000004-B520-4935-B042-750DD99DBEFA}"/>
            </c:ext>
          </c:extLst>
        </c:ser>
        <c:dLbls>
          <c:showLegendKey val="0"/>
          <c:showVal val="0"/>
          <c:showCatName val="0"/>
          <c:showSerName val="0"/>
          <c:showPercent val="0"/>
          <c:showBubbleSize val="0"/>
        </c:dLbls>
        <c:gapWidth val="219"/>
        <c:overlap val="-27"/>
        <c:axId val="967060015"/>
        <c:axId val="883007103"/>
      </c:barChart>
      <c:catAx>
        <c:axId val="967060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83007103"/>
        <c:crossesAt val="0.5"/>
        <c:auto val="1"/>
        <c:lblAlgn val="ctr"/>
        <c:lblOffset val="100"/>
        <c:noMultiLvlLbl val="0"/>
      </c:catAx>
      <c:valAx>
        <c:axId val="8830071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967060015"/>
        <c:crosses val="autoZero"/>
        <c:crossBetween val="between"/>
        <c:dispUnits>
          <c:builtInUnit val="billions"/>
          <c:dispUnitsLbl>
            <c:layout>
              <c:manualLayout>
                <c:xMode val="edge"/>
                <c:yMode val="edge"/>
                <c:x val="4.6853539656486832E-3"/>
                <c:y val="0.37452480371924846"/>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b="1"/>
                    <a:t>£ Billions</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100"/>
        <c:overlap val="-24"/>
        <c:axId val="664330479"/>
        <c:axId val="959595999"/>
      </c:barChart>
      <c:catAx>
        <c:axId val="664330479"/>
        <c:scaling>
          <c:orientation val="minMax"/>
        </c:scaling>
        <c:delete val="1"/>
        <c:axPos val="b"/>
        <c:numFmt formatCode="General" sourceLinked="1"/>
        <c:majorTickMark val="none"/>
        <c:minorTickMark val="none"/>
        <c:tickLblPos val="nextTo"/>
        <c:crossAx val="959595999"/>
        <c:crosses val="autoZero"/>
        <c:auto val="1"/>
        <c:lblAlgn val="ctr"/>
        <c:lblOffset val="100"/>
        <c:noMultiLvlLbl val="0"/>
      </c:catAx>
      <c:valAx>
        <c:axId val="959595999"/>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Performance</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64330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140E11E-9F6B-4E75-A888-78C85287410F}" type="datetimeFigureOut">
              <a:rPr lang="en-GB" smtClean="0"/>
              <a:t>19/01/2024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7A81731-1F64-47EC-9A01-716C6C76ED33}" type="slidenum">
              <a:rPr lang="en-GB" smtClean="0"/>
              <a:t>‹#›</a:t>
            </a:fld>
            <a:endParaRPr lang="en-GB"/>
          </a:p>
        </p:txBody>
      </p:sp>
    </p:spTree>
    <p:extLst>
      <p:ext uri="{BB962C8B-B14F-4D97-AF65-F5344CB8AC3E}">
        <p14:creationId xmlns:p14="http://schemas.microsoft.com/office/powerpoint/2010/main" val="291492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lumMod val="50000"/>
                  </a:schemeClr>
                </a:solidFill>
                <a:latin typeface="Arial"/>
              </a:rPr>
              <a:t>……. to assist Suffolk County Council as administering authority of the Suffolk Pension Fund in ensuring the effective and efficient governance and administration of the Suffolk Pension Fund in line with legislative requirements.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533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10.1</a:t>
            </a:r>
            <a:r>
              <a:rPr lang="en-GB" baseline="0" dirty="0"/>
              <a:t> % plus 6.7% CPI inflation</a:t>
            </a:r>
          </a:p>
          <a:p>
            <a:r>
              <a:rPr lang="en-GB" baseline="0" dirty="0"/>
              <a:t>78% pooled at present – Further 10% likely in 2024/25</a:t>
            </a:r>
          </a:p>
          <a:p>
            <a:r>
              <a:rPr lang="en-GB" baseline="0" dirty="0"/>
              <a:t>10% Private Equity and 5% </a:t>
            </a:r>
            <a:r>
              <a:rPr lang="en-GB" baseline="0" dirty="0" err="1"/>
              <a:t>Leveling</a:t>
            </a:r>
            <a:r>
              <a:rPr lang="en-GB" baseline="0" dirty="0"/>
              <a:t> Up</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655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9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A81731-1F64-47EC-9A01-716C6C76ED33}" type="slidenum">
              <a:rPr lang="en-GB" smtClean="0"/>
              <a:t>4</a:t>
            </a:fld>
            <a:endParaRPr lang="en-GB"/>
          </a:p>
        </p:txBody>
      </p:sp>
    </p:spTree>
    <p:extLst>
      <p:ext uri="{BB962C8B-B14F-4D97-AF65-F5344CB8AC3E}">
        <p14:creationId xmlns:p14="http://schemas.microsoft.com/office/powerpoint/2010/main" val="278518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was appointed to the Board in May 2017 and became Chairman in October 2019.</a:t>
            </a:r>
          </a:p>
          <a:p>
            <a:endParaRPr lang="en-GB" dirty="0"/>
          </a:p>
          <a:p>
            <a:r>
              <a:rPr lang="en-GB" dirty="0"/>
              <a:t>7 County Councillors appointed representing the political make up of Suffolk County Council.</a:t>
            </a:r>
          </a:p>
          <a:p>
            <a:endParaRPr lang="en-GB" dirty="0"/>
          </a:p>
          <a:p>
            <a:r>
              <a:rPr lang="en-GB" dirty="0"/>
              <a:t>2 District Councillors and Union Rep</a:t>
            </a:r>
          </a:p>
          <a:p>
            <a:endParaRPr lang="en-GB" dirty="0"/>
          </a:p>
          <a:p>
            <a:r>
              <a:rPr lang="en-GB" dirty="0"/>
              <a:t>Responsible for making all the key decisions on Investments and Funding – meets six times a year</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7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86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07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3.756bn 2021/22</a:t>
            </a:r>
          </a:p>
          <a:p>
            <a:r>
              <a:rPr lang="en-GB" dirty="0"/>
              <a:t>3.759bn 2022/23</a:t>
            </a:r>
          </a:p>
          <a:p>
            <a:r>
              <a:rPr lang="en-GB" dirty="0"/>
              <a:t>3.876bn</a:t>
            </a:r>
            <a:r>
              <a:rPr lang="en-GB" baseline="0" dirty="0"/>
              <a:t> Sept 23</a:t>
            </a:r>
          </a:p>
          <a:p>
            <a:r>
              <a:rPr lang="en-GB" baseline="0" dirty="0"/>
              <a:t>4.007bn Today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32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2010/11  	8.1%</a:t>
            </a:r>
          </a:p>
          <a:p>
            <a:r>
              <a:rPr lang="en-GB" dirty="0"/>
              <a:t>2011/12	2.0%</a:t>
            </a:r>
          </a:p>
          <a:p>
            <a:r>
              <a:rPr lang="en-GB" dirty="0"/>
              <a:t>2012/13	13.6%</a:t>
            </a:r>
          </a:p>
          <a:p>
            <a:r>
              <a:rPr lang="en-GB" dirty="0"/>
              <a:t>2013/14	5.6%</a:t>
            </a:r>
          </a:p>
          <a:p>
            <a:r>
              <a:rPr lang="en-GB" dirty="0"/>
              <a:t>2014/15	15.4%</a:t>
            </a:r>
          </a:p>
          <a:p>
            <a:r>
              <a:rPr lang="en-GB" dirty="0"/>
              <a:t>2015/16	0.7%</a:t>
            </a:r>
          </a:p>
          <a:p>
            <a:r>
              <a:rPr lang="en-GB" dirty="0"/>
              <a:t>2016/17	19%	</a:t>
            </a:r>
          </a:p>
          <a:p>
            <a:r>
              <a:rPr lang="en-GB" dirty="0"/>
              <a:t>2017/18	4%	</a:t>
            </a:r>
          </a:p>
          <a:p>
            <a:r>
              <a:rPr lang="en-GB" dirty="0"/>
              <a:t>2018/19	5.9%</a:t>
            </a:r>
          </a:p>
          <a:p>
            <a:r>
              <a:rPr lang="en-GB" dirty="0"/>
              <a:t>2019/20	-4.5%</a:t>
            </a:r>
          </a:p>
          <a:p>
            <a:r>
              <a:rPr lang="en-GB" dirty="0"/>
              <a:t>2020/21	20.6</a:t>
            </a:r>
          </a:p>
          <a:p>
            <a:r>
              <a:rPr lang="en-GB" dirty="0"/>
              <a:t>2021/22	10.2</a:t>
            </a:r>
          </a:p>
          <a:p>
            <a:r>
              <a:rPr lang="en-GB" dirty="0"/>
              <a:t>2022/23           -0.5%</a:t>
            </a:r>
          </a:p>
          <a:p>
            <a:endParaRPr lang="en-GB" dirty="0"/>
          </a:p>
          <a:p>
            <a:r>
              <a:rPr lang="en-GB" dirty="0"/>
              <a:t>Up 6% so far this year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26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254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Recent</a:t>
            </a:r>
            <a:r>
              <a:rPr lang="en-GB" baseline="0" dirty="0"/>
              <a:t> changes – Introduction of Low Carbon Index Fund</a:t>
            </a:r>
          </a:p>
          <a:p>
            <a:r>
              <a:rPr lang="en-GB" baseline="0" dirty="0"/>
              <a:t>	   - Active mandate for Emerging Markets</a:t>
            </a:r>
          </a:p>
          <a:p>
            <a:r>
              <a:rPr lang="en-GB" baseline="0" dirty="0"/>
              <a:t>	   - New Bond Mandate with Janus Henderson</a:t>
            </a:r>
          </a:p>
          <a:p>
            <a:r>
              <a:rPr lang="en-GB" baseline="0" dirty="0"/>
              <a:t>	   - Extra 2% allocated to Bonds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81731-1F64-47EC-9A01-716C6C76ED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935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2EEBEC-A9A6-4163-8252-262B5401DB7A}"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4227" y="5755999"/>
            <a:ext cx="19478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8853" y="5890937"/>
            <a:ext cx="5328369" cy="412750"/>
          </a:xfrm>
          <a:prstGeom prst="rect">
            <a:avLst/>
          </a:prstGeom>
          <a:noFill/>
          <a:ln>
            <a:noFill/>
          </a:ln>
        </p:spPr>
      </p:pic>
      <p:pic>
        <p:nvPicPr>
          <p:cNvPr id="10" name="Picture 9">
            <a:extLst>
              <a:ext uri="{FF2B5EF4-FFF2-40B4-BE49-F238E27FC236}">
                <a16:creationId xmlns:a16="http://schemas.microsoft.com/office/drawing/2014/main" id="{AA248027-0B20-D52B-EFC5-E746219F365E}"/>
              </a:ext>
            </a:extLst>
          </p:cNvPr>
          <p:cNvPicPr>
            <a:picLocks noChangeAspect="1"/>
          </p:cNvPicPr>
          <p:nvPr userDrawn="1"/>
        </p:nvPicPr>
        <p:blipFill>
          <a:blip r:embed="rId4"/>
          <a:stretch>
            <a:fillRect/>
          </a:stretch>
        </p:blipFill>
        <p:spPr>
          <a:xfrm>
            <a:off x="1270967" y="5755999"/>
            <a:ext cx="1115665" cy="536494"/>
          </a:xfrm>
          <a:prstGeom prst="rect">
            <a:avLst/>
          </a:prstGeom>
        </p:spPr>
      </p:pic>
    </p:spTree>
    <p:extLst>
      <p:ext uri="{BB962C8B-B14F-4D97-AF65-F5344CB8AC3E}">
        <p14:creationId xmlns:p14="http://schemas.microsoft.com/office/powerpoint/2010/main" val="310093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734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2986744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2EEBEC-A9A6-4163-8252-262B5401DB7A}"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4227" y="5755999"/>
            <a:ext cx="19478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8853" y="5890937"/>
            <a:ext cx="5328369" cy="412750"/>
          </a:xfrm>
          <a:prstGeom prst="rect">
            <a:avLst/>
          </a:prstGeom>
          <a:noFill/>
          <a:ln>
            <a:noFill/>
          </a:ln>
        </p:spPr>
      </p:pic>
      <p:pic>
        <p:nvPicPr>
          <p:cNvPr id="11" name="Picture 10">
            <a:extLst>
              <a:ext uri="{FF2B5EF4-FFF2-40B4-BE49-F238E27FC236}">
                <a16:creationId xmlns:a16="http://schemas.microsoft.com/office/drawing/2014/main" id="{B64E40E5-BF6F-E809-F806-A2B5FAC11D3C}"/>
              </a:ext>
            </a:extLst>
          </p:cNvPr>
          <p:cNvPicPr>
            <a:picLocks noChangeAspect="1"/>
          </p:cNvPicPr>
          <p:nvPr userDrawn="1"/>
        </p:nvPicPr>
        <p:blipFill>
          <a:blip r:embed="rId4"/>
          <a:stretch>
            <a:fillRect/>
          </a:stretch>
        </p:blipFill>
        <p:spPr>
          <a:xfrm>
            <a:off x="1270967" y="5755999"/>
            <a:ext cx="1115665" cy="536494"/>
          </a:xfrm>
          <a:prstGeom prst="rect">
            <a:avLst/>
          </a:prstGeom>
        </p:spPr>
      </p:pic>
    </p:spTree>
    <p:extLst>
      <p:ext uri="{BB962C8B-B14F-4D97-AF65-F5344CB8AC3E}">
        <p14:creationId xmlns:p14="http://schemas.microsoft.com/office/powerpoint/2010/main" val="337031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2EEBEC-A9A6-4163-8252-262B5401DB7A}"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4227" y="5755999"/>
            <a:ext cx="19478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31732" y="5899150"/>
            <a:ext cx="5328369" cy="412750"/>
          </a:xfrm>
          <a:prstGeom prst="rect">
            <a:avLst/>
          </a:prstGeom>
          <a:noFill/>
          <a:ln>
            <a:noFill/>
          </a:ln>
        </p:spPr>
      </p:pic>
      <p:pic>
        <p:nvPicPr>
          <p:cNvPr id="10" name="Picture 9">
            <a:extLst>
              <a:ext uri="{FF2B5EF4-FFF2-40B4-BE49-F238E27FC236}">
                <a16:creationId xmlns:a16="http://schemas.microsoft.com/office/drawing/2014/main" id="{CC2B5100-24F0-0D82-9A40-2D2560C2C04D}"/>
              </a:ext>
            </a:extLst>
          </p:cNvPr>
          <p:cNvPicPr>
            <a:picLocks noChangeAspect="1"/>
          </p:cNvPicPr>
          <p:nvPr userDrawn="1"/>
        </p:nvPicPr>
        <p:blipFill>
          <a:blip r:embed="rId4"/>
          <a:stretch>
            <a:fillRect/>
          </a:stretch>
        </p:blipFill>
        <p:spPr>
          <a:xfrm>
            <a:off x="1543589" y="5775406"/>
            <a:ext cx="1115665" cy="536494"/>
          </a:xfrm>
          <a:prstGeom prst="rect">
            <a:avLst/>
          </a:prstGeom>
        </p:spPr>
      </p:pic>
    </p:spTree>
    <p:extLst>
      <p:ext uri="{BB962C8B-B14F-4D97-AF65-F5344CB8AC3E}">
        <p14:creationId xmlns:p14="http://schemas.microsoft.com/office/powerpoint/2010/main" val="3333607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240351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99103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235666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91427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4046683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62120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2EEBEC-A9A6-4163-8252-262B5401DB7A}" type="datetimeFigureOut">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4227" y="5755999"/>
            <a:ext cx="19478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31732" y="5899150"/>
            <a:ext cx="5328369" cy="412750"/>
          </a:xfrm>
          <a:prstGeom prst="rect">
            <a:avLst/>
          </a:prstGeom>
          <a:noFill/>
          <a:ln>
            <a:noFill/>
          </a:ln>
        </p:spPr>
      </p:pic>
      <p:pic>
        <p:nvPicPr>
          <p:cNvPr id="10" name="Picture 9">
            <a:extLst>
              <a:ext uri="{FF2B5EF4-FFF2-40B4-BE49-F238E27FC236}">
                <a16:creationId xmlns:a16="http://schemas.microsoft.com/office/drawing/2014/main" id="{152CDF07-BE45-39A7-8CB8-218994E8D887}"/>
              </a:ext>
            </a:extLst>
          </p:cNvPr>
          <p:cNvPicPr>
            <a:picLocks noChangeAspect="1"/>
          </p:cNvPicPr>
          <p:nvPr userDrawn="1"/>
        </p:nvPicPr>
        <p:blipFill>
          <a:blip r:embed="rId4"/>
          <a:stretch>
            <a:fillRect/>
          </a:stretch>
        </p:blipFill>
        <p:spPr>
          <a:xfrm>
            <a:off x="1270967" y="5755999"/>
            <a:ext cx="1115665" cy="536494"/>
          </a:xfrm>
          <a:prstGeom prst="rect">
            <a:avLst/>
          </a:prstGeom>
        </p:spPr>
      </p:pic>
    </p:spTree>
    <p:extLst>
      <p:ext uri="{BB962C8B-B14F-4D97-AF65-F5344CB8AC3E}">
        <p14:creationId xmlns:p14="http://schemas.microsoft.com/office/powerpoint/2010/main" val="396930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215222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2820119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241604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48D5608-D2AC-45F4-8513-8E30E1BC69FB}" type="datetime1">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4227" y="5755999"/>
            <a:ext cx="19478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8853" y="5890937"/>
            <a:ext cx="5328369" cy="412750"/>
          </a:xfrm>
          <a:prstGeom prst="rect">
            <a:avLst/>
          </a:prstGeom>
          <a:noFill/>
          <a:ln>
            <a:noFill/>
          </a:ln>
        </p:spPr>
      </p:pic>
      <p:pic>
        <p:nvPicPr>
          <p:cNvPr id="9"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99963" y="5687248"/>
            <a:ext cx="1111920" cy="98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158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a:t>Second level</a:t>
            </a:r>
          </a:p>
          <a:p>
            <a:pPr lvl="2"/>
            <a:r>
              <a:rPr lang="en-US"/>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753756D-48B3-4132-ACE3-64E2BB3EAF56}" type="datetime1">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4227" y="5755999"/>
            <a:ext cx="19478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31732" y="5899150"/>
            <a:ext cx="5328369" cy="412750"/>
          </a:xfrm>
          <a:prstGeom prst="rect">
            <a:avLst/>
          </a:prstGeom>
          <a:noFill/>
          <a:ln>
            <a:noFill/>
          </a:ln>
        </p:spPr>
      </p:pic>
      <p:pic>
        <p:nvPicPr>
          <p:cNvPr id="10" name="Picture 9">
            <a:extLst>
              <a:ext uri="{FF2B5EF4-FFF2-40B4-BE49-F238E27FC236}">
                <a16:creationId xmlns:a16="http://schemas.microsoft.com/office/drawing/2014/main" id="{D29173B9-89C2-45CD-0ADD-9013C6E5BEDA}"/>
              </a:ext>
            </a:extLst>
          </p:cNvPr>
          <p:cNvPicPr>
            <a:picLocks noChangeAspect="1"/>
          </p:cNvPicPr>
          <p:nvPr userDrawn="1"/>
        </p:nvPicPr>
        <p:blipFill>
          <a:blip r:embed="rId4"/>
          <a:stretch>
            <a:fillRect/>
          </a:stretch>
        </p:blipFill>
        <p:spPr>
          <a:xfrm>
            <a:off x="1543589" y="5775406"/>
            <a:ext cx="1115665" cy="536494"/>
          </a:xfrm>
          <a:prstGeom prst="rect">
            <a:avLst/>
          </a:prstGeom>
        </p:spPr>
      </p:pic>
    </p:spTree>
    <p:extLst>
      <p:ext uri="{BB962C8B-B14F-4D97-AF65-F5344CB8AC3E}">
        <p14:creationId xmlns:p14="http://schemas.microsoft.com/office/powerpoint/2010/main" val="2016773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295AF-7EE1-46E3-8219-8EAAE02BAE4F}" type="datetime1">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90321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7E0A52-18DD-499D-87C1-9AF731862B24}" type="datetime1">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585307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46232E-0870-46E2-8185-CEADEBFCC2B6}" type="datetime1">
              <a:rPr lang="en-GB" smtClean="0"/>
              <a:t>19/01/2024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572829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9E5994-BA75-4B99-9E89-DB9F40079A9A}" type="datetime1">
              <a:rPr lang="en-GB" smtClean="0"/>
              <a:t>19/01/2024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54220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D76BB-0310-46C4-AC09-F4ACA620F89C}" type="datetime1">
              <a:rPr lang="en-GB" smtClean="0"/>
              <a:t>19/01/2024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02913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028199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67E47-7121-438D-980F-8502607E1DE6}" type="datetime1">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209001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F2CF2D-B616-4675-8DF2-2DCF0580D049}" type="datetime1">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2726636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3F8292-0239-4AEB-9532-CC28E96A35E4}" type="datetime1">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916249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5CCB57-C198-4083-A3AB-7F1CD226D944}" type="datetime1">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158294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48D5608-D2AC-45F4-8513-8E30E1BC69FB}" type="datetime1">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4227" y="5755999"/>
            <a:ext cx="19478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8853" y="5890937"/>
            <a:ext cx="5328369" cy="412750"/>
          </a:xfrm>
          <a:prstGeom prst="rect">
            <a:avLst/>
          </a:prstGeom>
          <a:noFill/>
          <a:ln>
            <a:noFill/>
          </a:ln>
        </p:spPr>
      </p:pic>
      <p:pic>
        <p:nvPicPr>
          <p:cNvPr id="10" name="Picture 9">
            <a:extLst>
              <a:ext uri="{FF2B5EF4-FFF2-40B4-BE49-F238E27FC236}">
                <a16:creationId xmlns:a16="http://schemas.microsoft.com/office/drawing/2014/main" id="{A54D7E0F-D4F3-9C05-0D5D-91C3A716F4AF}"/>
              </a:ext>
            </a:extLst>
          </p:cNvPr>
          <p:cNvPicPr>
            <a:picLocks noChangeAspect="1"/>
          </p:cNvPicPr>
          <p:nvPr userDrawn="1"/>
        </p:nvPicPr>
        <p:blipFill>
          <a:blip r:embed="rId4"/>
          <a:stretch>
            <a:fillRect/>
          </a:stretch>
        </p:blipFill>
        <p:spPr>
          <a:xfrm>
            <a:off x="609600" y="5755999"/>
            <a:ext cx="1115665" cy="536494"/>
          </a:xfrm>
          <a:prstGeom prst="rect">
            <a:avLst/>
          </a:prstGeom>
        </p:spPr>
      </p:pic>
    </p:spTree>
    <p:extLst>
      <p:ext uri="{BB962C8B-B14F-4D97-AF65-F5344CB8AC3E}">
        <p14:creationId xmlns:p14="http://schemas.microsoft.com/office/powerpoint/2010/main" val="3480351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53756D-48B3-4132-ACE3-64E2BB3EAF56}" type="datetime1">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4227" y="5755999"/>
            <a:ext cx="194786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31732" y="5899150"/>
            <a:ext cx="5328369" cy="412750"/>
          </a:xfrm>
          <a:prstGeom prst="rect">
            <a:avLst/>
          </a:prstGeom>
          <a:noFill/>
          <a:ln>
            <a:noFill/>
          </a:ln>
        </p:spPr>
      </p:pic>
      <p:pic>
        <p:nvPicPr>
          <p:cNvPr id="10" name="Picture 9">
            <a:extLst>
              <a:ext uri="{FF2B5EF4-FFF2-40B4-BE49-F238E27FC236}">
                <a16:creationId xmlns:a16="http://schemas.microsoft.com/office/drawing/2014/main" id="{19722467-58EB-D3B6-9B71-7A69786C4ECB}"/>
              </a:ext>
            </a:extLst>
          </p:cNvPr>
          <p:cNvPicPr>
            <a:picLocks noChangeAspect="1"/>
          </p:cNvPicPr>
          <p:nvPr userDrawn="1"/>
        </p:nvPicPr>
        <p:blipFill>
          <a:blip r:embed="rId4"/>
          <a:stretch>
            <a:fillRect/>
          </a:stretch>
        </p:blipFill>
        <p:spPr>
          <a:xfrm>
            <a:off x="609600" y="5704766"/>
            <a:ext cx="1115665" cy="536494"/>
          </a:xfrm>
          <a:prstGeom prst="rect">
            <a:avLst/>
          </a:prstGeom>
        </p:spPr>
      </p:pic>
    </p:spTree>
    <p:extLst>
      <p:ext uri="{BB962C8B-B14F-4D97-AF65-F5344CB8AC3E}">
        <p14:creationId xmlns:p14="http://schemas.microsoft.com/office/powerpoint/2010/main" val="1526782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3295AF-7EE1-46E3-8219-8EAAE02BAE4F}" type="datetime1">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2261238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7E0A52-18DD-499D-87C1-9AF731862B24}" type="datetime1">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783699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46232E-0870-46E2-8185-CEADEBFCC2B6}" type="datetime1">
              <a:rPr lang="en-GB" smtClean="0"/>
              <a:t>19/01/2024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9759623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9E5994-BA75-4B99-9E89-DB9F40079A9A}" type="datetime1">
              <a:rPr lang="en-GB" smtClean="0"/>
              <a:t>19/01/2024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3864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174726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D76BB-0310-46C4-AC09-F4ACA620F89C}" type="datetime1">
              <a:rPr lang="en-GB" smtClean="0"/>
              <a:t>19/01/2024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06171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67E47-7121-438D-980F-8502607E1DE6}" type="datetime1">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912851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F2CF2D-B616-4675-8DF2-2DCF0580D049}" type="datetime1">
              <a:rPr lang="en-GB" smtClean="0"/>
              <a:t>19/01/2024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540210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3F8292-0239-4AEB-9532-CC28E96A35E4}" type="datetime1">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2729703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5CCB57-C198-4083-A3AB-7F1CD226D944}" type="datetime1">
              <a:rPr lang="en-GB" smtClean="0"/>
              <a:t>19/01/2024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5827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75756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3890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124987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38740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0E1276-0150-4DF4-AA76-AC3613670344}" type="slidenum">
              <a:rPr lang="en-GB" smtClean="0"/>
              <a:t>‹#›</a:t>
            </a:fld>
            <a:endParaRPr lang="en-GB"/>
          </a:p>
        </p:txBody>
      </p:sp>
    </p:spTree>
    <p:extLst>
      <p:ext uri="{BB962C8B-B14F-4D97-AF65-F5344CB8AC3E}">
        <p14:creationId xmlns:p14="http://schemas.microsoft.com/office/powerpoint/2010/main" val="333397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E1276-0150-4DF4-AA76-AC3613670344}" type="slidenum">
              <a:rPr lang="en-GB" smtClean="0"/>
              <a:t>‹#›</a:t>
            </a:fld>
            <a:endParaRPr lang="en-GB"/>
          </a:p>
        </p:txBody>
      </p:sp>
    </p:spTree>
    <p:extLst>
      <p:ext uri="{BB962C8B-B14F-4D97-AF65-F5344CB8AC3E}">
        <p14:creationId xmlns:p14="http://schemas.microsoft.com/office/powerpoint/2010/main" val="1440326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E1276-0150-4DF4-AA76-AC3613670344}" type="slidenum">
              <a:rPr lang="en-GB" smtClean="0"/>
              <a:t>‹#›</a:t>
            </a:fld>
            <a:endParaRPr lang="en-GB"/>
          </a:p>
        </p:txBody>
      </p:sp>
    </p:spTree>
    <p:extLst>
      <p:ext uri="{BB962C8B-B14F-4D97-AF65-F5344CB8AC3E}">
        <p14:creationId xmlns:p14="http://schemas.microsoft.com/office/powerpoint/2010/main" val="33759061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5A0E5-F179-4028-B8EF-B8DD55F75CC4}" type="datetime1">
              <a:rPr lang="en-GB" smtClean="0"/>
              <a:t>19/01/2024</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E1276-0150-4DF4-AA76-AC3613670344}" type="slidenum">
              <a:rPr lang="en-GB" smtClean="0"/>
              <a:t>‹#›</a:t>
            </a:fld>
            <a:endParaRPr lang="en-GB"/>
          </a:p>
        </p:txBody>
      </p:sp>
    </p:spTree>
    <p:extLst>
      <p:ext uri="{BB962C8B-B14F-4D97-AF65-F5344CB8AC3E}">
        <p14:creationId xmlns:p14="http://schemas.microsoft.com/office/powerpoint/2010/main" val="2791050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5A0E5-F179-4028-B8EF-B8DD55F75CC4}" type="datetime1">
              <a:rPr lang="en-GB" smtClean="0"/>
              <a:t>19/01/2024</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E1276-0150-4DF4-AA76-AC3613670344}" type="slidenum">
              <a:rPr lang="en-GB" smtClean="0"/>
              <a:t>‹#›</a:t>
            </a:fld>
            <a:endParaRPr lang="en-GB"/>
          </a:p>
        </p:txBody>
      </p:sp>
    </p:spTree>
    <p:extLst>
      <p:ext uri="{BB962C8B-B14F-4D97-AF65-F5344CB8AC3E}">
        <p14:creationId xmlns:p14="http://schemas.microsoft.com/office/powerpoint/2010/main" val="30516000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picpedia.org/handwriting/a/agenda.html"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chart" Target="../charts/char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27044"/>
            <a:ext cx="10363200" cy="1470025"/>
          </a:xfrm>
        </p:spPr>
        <p:txBody>
          <a:bodyPr/>
          <a:lstStyle/>
          <a:p>
            <a:r>
              <a:rPr lang="en-GB" dirty="0"/>
              <a:t>Welcome to the</a:t>
            </a:r>
            <a:br>
              <a:rPr lang="en-GB" dirty="0"/>
            </a:br>
            <a:r>
              <a:rPr lang="en-GB" dirty="0"/>
              <a:t>Annual Employers Meeting</a:t>
            </a:r>
          </a:p>
        </p:txBody>
      </p:sp>
      <p:sp>
        <p:nvSpPr>
          <p:cNvPr id="3" name="Subtitle 2"/>
          <p:cNvSpPr>
            <a:spLocks noGrp="1"/>
          </p:cNvSpPr>
          <p:nvPr>
            <p:ph type="subTitle" idx="1"/>
          </p:nvPr>
        </p:nvSpPr>
        <p:spPr>
          <a:xfrm>
            <a:off x="1828800" y="3525716"/>
            <a:ext cx="8534400" cy="1752600"/>
          </a:xfrm>
        </p:spPr>
        <p:txBody>
          <a:bodyPr/>
          <a:lstStyle/>
          <a:p>
            <a:r>
              <a:rPr lang="en-GB" dirty="0"/>
              <a:t>Councillor Richard Rout</a:t>
            </a:r>
          </a:p>
          <a:p>
            <a:r>
              <a:rPr lang="en-GB" dirty="0"/>
              <a:t>Chairman of the Pension Board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831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988"/>
            <a:ext cx="10972800" cy="1368650"/>
          </a:xfrm>
        </p:spPr>
        <p:txBody>
          <a:bodyPr/>
          <a:lstStyle/>
          <a:p>
            <a:r>
              <a:rPr lang="en-GB" b="1" dirty="0"/>
              <a:t>Performance Returns 2022-23</a:t>
            </a:r>
          </a:p>
        </p:txBody>
      </p:sp>
      <p:sp>
        <p:nvSpPr>
          <p:cNvPr id="4" name="Slide Number Placeholder 3"/>
          <p:cNvSpPr>
            <a:spLocks noGrp="1"/>
          </p:cNvSpPr>
          <p:nvPr>
            <p:ph type="sldNum" sz="quarter" idx="12"/>
          </p:nvPr>
        </p:nvSpPr>
        <p:spPr>
          <a:xfrm>
            <a:off x="8737600" y="6356353"/>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6</a:t>
            </a:r>
          </a:p>
        </p:txBody>
      </p:sp>
      <p:graphicFrame>
        <p:nvGraphicFramePr>
          <p:cNvPr id="5" name="Chart 4"/>
          <p:cNvGraphicFramePr/>
          <p:nvPr/>
        </p:nvGraphicFramePr>
        <p:xfrm>
          <a:off x="1765005" y="1417638"/>
          <a:ext cx="8325293" cy="414319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36" y="260649"/>
            <a:ext cx="1762369"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FF7574A8-E381-8BC7-4A86-2A7282F75128}"/>
              </a:ext>
            </a:extLst>
          </p:cNvPr>
          <p:cNvPicPr>
            <a:picLocks noChangeAspect="1"/>
          </p:cNvPicPr>
          <p:nvPr/>
        </p:nvPicPr>
        <p:blipFill>
          <a:blip r:embed="rId5"/>
          <a:stretch>
            <a:fillRect/>
          </a:stretch>
        </p:blipFill>
        <p:spPr>
          <a:xfrm>
            <a:off x="2453324" y="1557366"/>
            <a:ext cx="7285351" cy="3743268"/>
          </a:xfrm>
          <a:prstGeom prst="rect">
            <a:avLst/>
          </a:prstGeom>
        </p:spPr>
      </p:pic>
    </p:spTree>
    <p:extLst>
      <p:ext uri="{BB962C8B-B14F-4D97-AF65-F5344CB8AC3E}">
        <p14:creationId xmlns:p14="http://schemas.microsoft.com/office/powerpoint/2010/main" val="220851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71" y="201159"/>
            <a:ext cx="10972800" cy="1143000"/>
          </a:xfrm>
        </p:spPr>
        <p:txBody>
          <a:bodyPr/>
          <a:lstStyle/>
          <a:p>
            <a:r>
              <a:rPr lang="en-GB" b="1" dirty="0"/>
              <a:t>Suffolk’s Strategic Asset Allocation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70EEDC75-8343-488E-A9D5-8BB71DD78285}"/>
              </a:ext>
            </a:extLst>
          </p:cNvPr>
          <p:cNvSpPr/>
          <p:nvPr/>
        </p:nvSpPr>
        <p:spPr>
          <a:xfrm>
            <a:off x="8467725" y="2905125"/>
            <a:ext cx="774700" cy="266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2EC033FF-E6D1-A482-0A17-30255932FEA1}"/>
              </a:ext>
            </a:extLst>
          </p:cNvPr>
          <p:cNvPicPr>
            <a:picLocks noChangeAspect="1"/>
          </p:cNvPicPr>
          <p:nvPr/>
        </p:nvPicPr>
        <p:blipFill rotWithShape="1">
          <a:blip r:embed="rId3"/>
          <a:srcRect b="7136"/>
          <a:stretch/>
        </p:blipFill>
        <p:spPr>
          <a:xfrm>
            <a:off x="10458450" y="131763"/>
            <a:ext cx="1428750" cy="1428750"/>
          </a:xfrm>
          <a:prstGeom prst="rect">
            <a:avLst/>
          </a:prstGeom>
        </p:spPr>
      </p:pic>
      <p:pic>
        <p:nvPicPr>
          <p:cNvPr id="3" name="Picture 2">
            <a:extLst>
              <a:ext uri="{FF2B5EF4-FFF2-40B4-BE49-F238E27FC236}">
                <a16:creationId xmlns:a16="http://schemas.microsoft.com/office/drawing/2014/main" id="{0F1E59DE-B719-F2FF-6415-E1F053335913}"/>
              </a:ext>
            </a:extLst>
          </p:cNvPr>
          <p:cNvPicPr>
            <a:picLocks noChangeAspect="1"/>
          </p:cNvPicPr>
          <p:nvPr/>
        </p:nvPicPr>
        <p:blipFill>
          <a:blip r:embed="rId4"/>
          <a:stretch>
            <a:fillRect/>
          </a:stretch>
        </p:blipFill>
        <p:spPr>
          <a:xfrm>
            <a:off x="1783080" y="1585912"/>
            <a:ext cx="8503920" cy="3955549"/>
          </a:xfrm>
          <a:prstGeom prst="rect">
            <a:avLst/>
          </a:prstGeom>
        </p:spPr>
      </p:pic>
    </p:spTree>
    <p:extLst>
      <p:ext uri="{BB962C8B-B14F-4D97-AF65-F5344CB8AC3E}">
        <p14:creationId xmlns:p14="http://schemas.microsoft.com/office/powerpoint/2010/main" val="12364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en-GB" altLang="en-US" b="1" dirty="0">
                <a:solidFill>
                  <a:schemeClr val="tx1">
                    <a:lumMod val="50000"/>
                  </a:schemeClr>
                </a:solidFill>
                <a:effectLst>
                  <a:outerShdw blurRad="38100" dist="38100" dir="2700000" algn="tl">
                    <a:srgbClr val="C0C0C0"/>
                  </a:outerShdw>
                </a:effectLst>
              </a:rPr>
              <a:t>Committee Considerations</a:t>
            </a:r>
          </a:p>
        </p:txBody>
      </p:sp>
      <p:sp>
        <p:nvSpPr>
          <p:cNvPr id="34819" name="Text Box 4"/>
          <p:cNvSpPr txBox="1">
            <a:spLocks noChangeArrowheads="1"/>
          </p:cNvSpPr>
          <p:nvPr/>
        </p:nvSpPr>
        <p:spPr bwMode="auto">
          <a:xfrm>
            <a:off x="609600" y="1622573"/>
            <a:ext cx="10689728" cy="386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marL="533400" indent="-533400" defTabSz="957263">
              <a:spcBef>
                <a:spcPct val="20000"/>
              </a:spcBef>
              <a:buChar char="•"/>
              <a:defRPr sz="2500" b="1">
                <a:solidFill>
                  <a:srgbClr val="000099"/>
                </a:solidFill>
                <a:latin typeface="Arial" pitchFamily="34" charset="0"/>
                <a:cs typeface="Arial" pitchFamily="34" charset="0"/>
              </a:defRPr>
            </a:lvl1pPr>
            <a:lvl2pPr marL="1131888" indent="-477838" defTabSz="957263">
              <a:spcBef>
                <a:spcPct val="20000"/>
              </a:spcBef>
              <a:buChar char="–"/>
              <a:defRPr sz="2900" b="1">
                <a:solidFill>
                  <a:srgbClr val="000099"/>
                </a:solidFill>
                <a:latin typeface="Times New Roman" pitchFamily="18" charset="0"/>
                <a:cs typeface="Arial" pitchFamily="34" charset="0"/>
              </a:defRPr>
            </a:lvl2pPr>
            <a:lvl3pPr marL="1436688" indent="-479425" defTabSz="957263">
              <a:spcBef>
                <a:spcPct val="20000"/>
              </a:spcBef>
              <a:buChar char="•"/>
              <a:defRPr sz="2500" b="1">
                <a:solidFill>
                  <a:srgbClr val="000099"/>
                </a:solidFill>
                <a:latin typeface="Times New Roman" pitchFamily="18" charset="0"/>
                <a:cs typeface="Arial" pitchFamily="34" charset="0"/>
              </a:defRPr>
            </a:lvl3pPr>
            <a:lvl4pPr marL="1916113" indent="-479425" defTabSz="957263">
              <a:spcBef>
                <a:spcPct val="20000"/>
              </a:spcBef>
              <a:buChar char="–"/>
              <a:defRPr sz="2100" b="1">
                <a:solidFill>
                  <a:srgbClr val="000099"/>
                </a:solidFill>
                <a:latin typeface="Times New Roman" pitchFamily="18" charset="0"/>
                <a:cs typeface="Arial" pitchFamily="34" charset="0"/>
              </a:defRPr>
            </a:lvl4pPr>
            <a:lvl5pPr marL="2393950" indent="-477838" defTabSz="957263">
              <a:spcBef>
                <a:spcPct val="20000"/>
              </a:spcBef>
              <a:buChar char="»"/>
              <a:defRPr sz="2100" b="1">
                <a:solidFill>
                  <a:srgbClr val="000099"/>
                </a:solidFill>
                <a:latin typeface="Times New Roman" pitchFamily="18" charset="0"/>
                <a:cs typeface="Arial" pitchFamily="34" charset="0"/>
              </a:defRPr>
            </a:lvl5pPr>
            <a:lvl6pPr marL="28511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6pPr>
            <a:lvl7pPr marL="33083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7pPr>
            <a:lvl8pPr marL="37655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8pPr>
            <a:lvl9pPr marL="42227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9pPr>
          </a:lstStyle>
          <a:p>
            <a:pPr marL="742950" marR="0" lvl="1" indent="-285750" algn="just" defTabSz="957263" rtl="0" eaLnBrk="1" fontAlgn="auto" latinLnBrk="0" hangingPunct="1">
              <a:lnSpc>
                <a:spcPct val="115000"/>
              </a:lnSpc>
              <a:spcBef>
                <a:spcPct val="20000"/>
              </a:spcBef>
              <a:spcAft>
                <a:spcPts val="60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High inflation on Pensions in payment</a:t>
            </a:r>
          </a:p>
          <a:p>
            <a:pPr marL="742950" marR="0" lvl="1" indent="-285750" algn="just" defTabSz="957263" rtl="0" eaLnBrk="1" fontAlgn="auto" latinLnBrk="0" hangingPunct="1">
              <a:lnSpc>
                <a:spcPct val="115000"/>
              </a:lnSpc>
              <a:spcBef>
                <a:spcPct val="20000"/>
              </a:spcBef>
              <a:spcAft>
                <a:spcPts val="60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High Funding level – Future effect on employers' contributions</a:t>
            </a:r>
          </a:p>
          <a:p>
            <a:pPr marL="742950" marR="0" lvl="1" indent="-285750" algn="just" defTabSz="957263" rtl="0" eaLnBrk="1" fontAlgn="auto" latinLnBrk="0" hangingPunct="1">
              <a:lnSpc>
                <a:spcPct val="115000"/>
              </a:lnSpc>
              <a:spcBef>
                <a:spcPct val="20000"/>
              </a:spcBef>
              <a:spcAft>
                <a:spcPts val="60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Investment income needed to pay Benefits – Cashflow Negative</a:t>
            </a:r>
          </a:p>
          <a:p>
            <a:pPr marL="742950" marR="0" lvl="1" indent="-285750" algn="just" defTabSz="957263" rtl="0" eaLnBrk="1" fontAlgn="auto" latinLnBrk="0" hangingPunct="1">
              <a:lnSpc>
                <a:spcPct val="115000"/>
              </a:lnSpc>
              <a:spcBef>
                <a:spcPct val="20000"/>
              </a:spcBef>
              <a:spcAft>
                <a:spcPts val="60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Further investments through pool – Property and other Alternatives</a:t>
            </a:r>
          </a:p>
          <a:p>
            <a:pPr marL="742950" marR="0" lvl="1" indent="-285750" algn="just" defTabSz="957263" rtl="0" eaLnBrk="1" fontAlgn="auto" latinLnBrk="0" hangingPunct="1">
              <a:lnSpc>
                <a:spcPct val="115000"/>
              </a:lnSpc>
              <a:spcBef>
                <a:spcPct val="20000"/>
              </a:spcBef>
              <a:spcAft>
                <a:spcPts val="60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Government Revised Pooling Guidance</a:t>
            </a:r>
          </a:p>
          <a:p>
            <a:pPr marL="742950" marR="0" lvl="1" indent="-285750" algn="just" defTabSz="957263" rtl="0" eaLnBrk="1" fontAlgn="auto" latinLnBrk="0" hangingPunct="1">
              <a:lnSpc>
                <a:spcPct val="115000"/>
              </a:lnSpc>
              <a:spcBef>
                <a:spcPct val="20000"/>
              </a:spcBef>
              <a:spcAft>
                <a:spcPts val="60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Net Zero Commitment – 2050 or earlier </a:t>
            </a:r>
          </a:p>
          <a:p>
            <a:pPr marL="742950" marR="0" lvl="1" indent="-285750" algn="just" defTabSz="957263" rtl="0" eaLnBrk="1" fontAlgn="auto" latinLnBrk="0" hangingPunct="1">
              <a:lnSpc>
                <a:spcPct val="115000"/>
              </a:lnSpc>
              <a:spcBef>
                <a:spcPct val="20000"/>
              </a:spcBef>
              <a:spcAft>
                <a:spcPts val="60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UK Stewardship Code Application – Spring / Autumn 2024</a:t>
            </a:r>
          </a:p>
          <a:p>
            <a:pPr marL="742950" marR="0" lvl="1" indent="-285750" algn="just" defTabSz="957263" rtl="0" eaLnBrk="1" fontAlgn="auto" latinLnBrk="0" hangingPunct="1">
              <a:lnSpc>
                <a:spcPct val="115000"/>
              </a:lnSpc>
              <a:spcBef>
                <a:spcPct val="20000"/>
              </a:spcBef>
              <a:spcAft>
                <a:spcPts val="60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Governance changes – The Pensions Regulator and Scheme Advisory Board</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120A4219-F5C7-4803-CF4B-E94DA084756D}"/>
              </a:ext>
            </a:extLst>
          </p:cNvPr>
          <p:cNvPicPr>
            <a:picLocks noChangeAspect="1"/>
          </p:cNvPicPr>
          <p:nvPr/>
        </p:nvPicPr>
        <p:blipFill rotWithShape="1">
          <a:blip r:embed="rId3"/>
          <a:srcRect b="7136"/>
          <a:stretch/>
        </p:blipFill>
        <p:spPr>
          <a:xfrm>
            <a:off x="10458450" y="131763"/>
            <a:ext cx="1428750" cy="1428750"/>
          </a:xfrm>
          <a:prstGeom prst="rect">
            <a:avLst/>
          </a:prstGeom>
        </p:spPr>
      </p:pic>
    </p:spTree>
    <p:extLst>
      <p:ext uri="{BB962C8B-B14F-4D97-AF65-F5344CB8AC3E}">
        <p14:creationId xmlns:p14="http://schemas.microsoft.com/office/powerpoint/2010/main" val="744945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noFill/>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defRPr/>
            </a:pPr>
            <a:r>
              <a:rPr lang="en-GB" altLang="en-US" b="1" dirty="0">
                <a:solidFill>
                  <a:schemeClr val="tx1">
                    <a:lumMod val="50000"/>
                  </a:schemeClr>
                </a:solidFill>
                <a:effectLst>
                  <a:outerShdw blurRad="38100" dist="38100" dir="2700000" algn="tl">
                    <a:srgbClr val="C0C0C0"/>
                  </a:outerShdw>
                </a:effectLst>
              </a:rPr>
              <a:t>Other Administration Developments</a:t>
            </a:r>
          </a:p>
        </p:txBody>
      </p:sp>
      <p:sp>
        <p:nvSpPr>
          <p:cNvPr id="34819" name="Text Box 4"/>
          <p:cNvSpPr txBox="1">
            <a:spLocks noChangeArrowheads="1"/>
          </p:cNvSpPr>
          <p:nvPr/>
        </p:nvSpPr>
        <p:spPr bwMode="auto">
          <a:xfrm>
            <a:off x="609600" y="1622573"/>
            <a:ext cx="10689728" cy="140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82" tIns="47891" rIns="95782" bIns="47891">
            <a:spAutoFit/>
          </a:bodyPr>
          <a:lstStyle>
            <a:lvl1pPr marL="533400" indent="-533400" defTabSz="957263">
              <a:spcBef>
                <a:spcPct val="20000"/>
              </a:spcBef>
              <a:buChar char="•"/>
              <a:defRPr sz="2500" b="1">
                <a:solidFill>
                  <a:srgbClr val="000099"/>
                </a:solidFill>
                <a:latin typeface="Arial" pitchFamily="34" charset="0"/>
                <a:cs typeface="Arial" pitchFamily="34" charset="0"/>
              </a:defRPr>
            </a:lvl1pPr>
            <a:lvl2pPr marL="1131888" indent="-477838" defTabSz="957263">
              <a:spcBef>
                <a:spcPct val="20000"/>
              </a:spcBef>
              <a:buChar char="–"/>
              <a:defRPr sz="2900" b="1">
                <a:solidFill>
                  <a:srgbClr val="000099"/>
                </a:solidFill>
                <a:latin typeface="Times New Roman" pitchFamily="18" charset="0"/>
                <a:cs typeface="Arial" pitchFamily="34" charset="0"/>
              </a:defRPr>
            </a:lvl2pPr>
            <a:lvl3pPr marL="1436688" indent="-479425" defTabSz="957263">
              <a:spcBef>
                <a:spcPct val="20000"/>
              </a:spcBef>
              <a:buChar char="•"/>
              <a:defRPr sz="2500" b="1">
                <a:solidFill>
                  <a:srgbClr val="000099"/>
                </a:solidFill>
                <a:latin typeface="Times New Roman" pitchFamily="18" charset="0"/>
                <a:cs typeface="Arial" pitchFamily="34" charset="0"/>
              </a:defRPr>
            </a:lvl3pPr>
            <a:lvl4pPr marL="1916113" indent="-479425" defTabSz="957263">
              <a:spcBef>
                <a:spcPct val="20000"/>
              </a:spcBef>
              <a:buChar char="–"/>
              <a:defRPr sz="2100" b="1">
                <a:solidFill>
                  <a:srgbClr val="000099"/>
                </a:solidFill>
                <a:latin typeface="Times New Roman" pitchFamily="18" charset="0"/>
                <a:cs typeface="Arial" pitchFamily="34" charset="0"/>
              </a:defRPr>
            </a:lvl4pPr>
            <a:lvl5pPr marL="2393950" indent="-477838" defTabSz="957263">
              <a:spcBef>
                <a:spcPct val="20000"/>
              </a:spcBef>
              <a:buChar char="»"/>
              <a:defRPr sz="2100" b="1">
                <a:solidFill>
                  <a:srgbClr val="000099"/>
                </a:solidFill>
                <a:latin typeface="Times New Roman" pitchFamily="18" charset="0"/>
                <a:cs typeface="Arial" pitchFamily="34" charset="0"/>
              </a:defRPr>
            </a:lvl5pPr>
            <a:lvl6pPr marL="28511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6pPr>
            <a:lvl7pPr marL="33083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7pPr>
            <a:lvl8pPr marL="37655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8pPr>
            <a:lvl9pPr marL="4222750" indent="-477838" defTabSz="957263" eaLnBrk="0" fontAlgn="base" hangingPunct="0">
              <a:spcBef>
                <a:spcPct val="20000"/>
              </a:spcBef>
              <a:spcAft>
                <a:spcPct val="0"/>
              </a:spcAft>
              <a:buChar char="»"/>
              <a:defRPr sz="2100" b="1">
                <a:solidFill>
                  <a:srgbClr val="000099"/>
                </a:solidFill>
                <a:latin typeface="Times New Roman" pitchFamily="18" charset="0"/>
                <a:cs typeface="Arial" pitchFamily="34" charset="0"/>
              </a:defRPr>
            </a:lvl9pPr>
          </a:lstStyle>
          <a:p>
            <a:pPr marL="742950" marR="0" lvl="1" indent="-285750" algn="just" defTabSz="957263" rtl="0" eaLnBrk="1" fontAlgn="auto" latinLnBrk="0" hangingPunct="1">
              <a:lnSpc>
                <a:spcPct val="115000"/>
              </a:lnSpc>
              <a:spcBef>
                <a:spcPct val="20000"/>
              </a:spcBef>
              <a:spcAft>
                <a:spcPts val="60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Implementation of the McCloud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Remed</a:t>
            </a:r>
            <a:r>
              <a:rPr lang="en-GB" sz="2000" b="0" dirty="0">
                <a:solidFill>
                  <a:prstClr val="black"/>
                </a:solidFill>
                <a:latin typeface="Arial" panose="020B0604020202020204" pitchFamily="34" charset="0"/>
                <a:ea typeface="Arial" panose="020B0604020202020204" pitchFamily="34" charset="0"/>
                <a:cs typeface="Times New Roman" panose="02020603050405020304" pitchFamily="18" charset="0"/>
              </a:rPr>
              <a:t>y</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742950" marR="0" lvl="1" indent="-285750" algn="just" defTabSz="957263" rtl="0" eaLnBrk="1" fontAlgn="auto" latinLnBrk="0" hangingPunct="1">
              <a:lnSpc>
                <a:spcPct val="115000"/>
              </a:lnSpc>
              <a:spcBef>
                <a:spcPct val="20000"/>
              </a:spcBef>
              <a:spcAft>
                <a:spcPts val="600"/>
              </a:spcAft>
              <a:buClrTx/>
              <a:buSzTx/>
              <a:buFont typeface="Wingdings" panose="05000000000000000000" pitchFamily="2" charset="2"/>
              <a:buChar char="§"/>
              <a:tabLst/>
              <a:defRPr/>
            </a:pPr>
            <a:r>
              <a:rPr lang="en-GB" sz="2000" b="0" dirty="0">
                <a:solidFill>
                  <a:prstClr val="black"/>
                </a:solidFill>
                <a:latin typeface="Arial" panose="020B0604020202020204" pitchFamily="34" charset="0"/>
                <a:ea typeface="Arial" panose="020B0604020202020204" pitchFamily="34" charset="0"/>
                <a:cs typeface="Times New Roman" panose="02020603050405020304" pitchFamily="18" charset="0"/>
              </a:rPr>
              <a:t>I connect – All employers submitting Monthly data by 31 March 2025</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742950" marR="0" lvl="1" indent="-285750" algn="just" defTabSz="957263" rtl="0" eaLnBrk="1" fontAlgn="auto" latinLnBrk="0" hangingPunct="1">
              <a:lnSpc>
                <a:spcPct val="115000"/>
              </a:lnSpc>
              <a:spcBef>
                <a:spcPct val="20000"/>
              </a:spcBef>
              <a:spcAft>
                <a:spcPts val="60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New AVC Provider – Legal and General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120A4219-F5C7-4803-CF4B-E94DA084756D}"/>
              </a:ext>
            </a:extLst>
          </p:cNvPr>
          <p:cNvPicPr>
            <a:picLocks noChangeAspect="1"/>
          </p:cNvPicPr>
          <p:nvPr/>
        </p:nvPicPr>
        <p:blipFill rotWithShape="1">
          <a:blip r:embed="rId3"/>
          <a:srcRect b="7136"/>
          <a:stretch/>
        </p:blipFill>
        <p:spPr>
          <a:xfrm>
            <a:off x="10458450" y="131763"/>
            <a:ext cx="1428750" cy="1428750"/>
          </a:xfrm>
          <a:prstGeom prst="rect">
            <a:avLst/>
          </a:prstGeom>
        </p:spPr>
      </p:pic>
    </p:spTree>
    <p:extLst>
      <p:ext uri="{BB962C8B-B14F-4D97-AF65-F5344CB8AC3E}">
        <p14:creationId xmlns:p14="http://schemas.microsoft.com/office/powerpoint/2010/main" val="351839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74" y="274638"/>
            <a:ext cx="10972800" cy="1143000"/>
          </a:xfrm>
        </p:spPr>
        <p:txBody>
          <a:bodyPr/>
          <a:lstStyle/>
          <a:p>
            <a:r>
              <a:rPr lang="en-GB" dirty="0"/>
              <a:t> </a:t>
            </a:r>
          </a:p>
        </p:txBody>
      </p:sp>
      <p:sp>
        <p:nvSpPr>
          <p:cNvPr id="3" name="Content Placeholder 2"/>
          <p:cNvSpPr>
            <a:spLocks noGrp="1"/>
          </p:cNvSpPr>
          <p:nvPr>
            <p:ph idx="1"/>
          </p:nvPr>
        </p:nvSpPr>
        <p:spPr>
          <a:xfrm>
            <a:off x="599440" y="1244009"/>
            <a:ext cx="10982960" cy="4179638"/>
          </a:xfrm>
        </p:spPr>
        <p:txBody>
          <a:bodyPr>
            <a:normAutofit/>
          </a:bodyPr>
          <a:lstStyle/>
          <a:p>
            <a:pPr marL="3657600" lvl="8" indent="0">
              <a:buNone/>
            </a:pPr>
            <a:r>
              <a:rPr lang="en-GB" dirty="0">
                <a:latin typeface="Arial" panose="020B0604020202020204" pitchFamily="34" charset="0"/>
                <a:cs typeface="Arial" panose="020B0604020202020204" pitchFamily="34" charset="0"/>
              </a:rPr>
              <a:t>				</a:t>
            </a:r>
          </a:p>
          <a:p>
            <a:pPr marL="0" indent="0" algn="ctr">
              <a:buNone/>
            </a:pPr>
            <a:r>
              <a:rPr lang="en-GB" sz="6000" dirty="0"/>
              <a:t>Any Questions ?</a:t>
            </a:r>
          </a:p>
          <a:p>
            <a:pPr marL="0" indent="0">
              <a:buNone/>
            </a:pPr>
            <a:endParaRPr lang="en-GB" dirty="0"/>
          </a:p>
        </p:txBody>
      </p:sp>
      <p:sp>
        <p:nvSpPr>
          <p:cNvPr id="4" name="Slide Number Placeholder 3"/>
          <p:cNvSpPr>
            <a:spLocks noGrp="1"/>
          </p:cNvSpPr>
          <p:nvPr>
            <p:ph type="sldNum" sz="quarter" idx="12"/>
          </p:nvPr>
        </p:nvSpPr>
        <p:spPr/>
        <p:txBody>
          <a:bodyPr/>
          <a:lstStyle/>
          <a:p>
            <a:r>
              <a:rPr lang="en-GB" dirty="0"/>
              <a:t>25</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432" y="3172983"/>
            <a:ext cx="2143125" cy="2143125"/>
          </a:xfrm>
          <a:prstGeom prst="rect">
            <a:avLst/>
          </a:prstGeom>
        </p:spPr>
      </p:pic>
    </p:spTree>
    <p:extLst>
      <p:ext uri="{BB962C8B-B14F-4D97-AF65-F5344CB8AC3E}">
        <p14:creationId xmlns:p14="http://schemas.microsoft.com/office/powerpoint/2010/main" val="255338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511908" y="333375"/>
            <a:ext cx="11344031" cy="579438"/>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nchor="ctr"/>
          <a:lstStyle>
            <a:lvl1pPr defTabSz="957263">
              <a:defRPr sz="2400">
                <a:solidFill>
                  <a:schemeClr val="tx1"/>
                </a:solidFill>
                <a:latin typeface="Times New Roman" pitchFamily="18" charset="0"/>
              </a:defRPr>
            </a:lvl1pPr>
            <a:lvl2pPr defTabSz="957263">
              <a:defRPr sz="2400">
                <a:solidFill>
                  <a:schemeClr val="tx1"/>
                </a:solidFill>
                <a:latin typeface="Times New Roman" pitchFamily="18" charset="0"/>
              </a:defRPr>
            </a:lvl2pPr>
            <a:lvl3pPr defTabSz="957263">
              <a:defRPr sz="2400">
                <a:solidFill>
                  <a:schemeClr val="tx1"/>
                </a:solidFill>
                <a:latin typeface="Times New Roman" pitchFamily="18" charset="0"/>
              </a:defRPr>
            </a:lvl3pPr>
            <a:lvl4pPr defTabSz="957263">
              <a:defRPr sz="2400">
                <a:solidFill>
                  <a:schemeClr val="tx1"/>
                </a:solidFill>
                <a:latin typeface="Times New Roman" pitchFamily="18" charset="0"/>
              </a:defRPr>
            </a:lvl4pPr>
            <a:lvl5pPr defTabSz="957263">
              <a:defRPr sz="2400">
                <a:solidFill>
                  <a:schemeClr val="tx1"/>
                </a:solidFill>
                <a:latin typeface="Times New Roman" pitchFamily="18" charset="0"/>
              </a:defRPr>
            </a:lvl5pPr>
            <a:lvl6pPr marL="457200" defTabSz="957263" eaLnBrk="0" fontAlgn="base" hangingPunct="0">
              <a:spcBef>
                <a:spcPct val="0"/>
              </a:spcBef>
              <a:spcAft>
                <a:spcPct val="0"/>
              </a:spcAft>
              <a:defRPr sz="2400">
                <a:solidFill>
                  <a:schemeClr val="tx1"/>
                </a:solidFill>
                <a:latin typeface="Times New Roman" pitchFamily="18" charset="0"/>
              </a:defRPr>
            </a:lvl6pPr>
            <a:lvl7pPr marL="914400" defTabSz="957263" eaLnBrk="0" fontAlgn="base" hangingPunct="0">
              <a:spcBef>
                <a:spcPct val="0"/>
              </a:spcBef>
              <a:spcAft>
                <a:spcPct val="0"/>
              </a:spcAft>
              <a:defRPr sz="2400">
                <a:solidFill>
                  <a:schemeClr val="tx1"/>
                </a:solidFill>
                <a:latin typeface="Times New Roman" pitchFamily="18" charset="0"/>
              </a:defRPr>
            </a:lvl7pPr>
            <a:lvl8pPr marL="1371600" defTabSz="957263" eaLnBrk="0" fontAlgn="base" hangingPunct="0">
              <a:spcBef>
                <a:spcPct val="0"/>
              </a:spcBef>
              <a:spcAft>
                <a:spcPct val="0"/>
              </a:spcAft>
              <a:defRPr sz="2400">
                <a:solidFill>
                  <a:schemeClr val="tx1"/>
                </a:solidFill>
                <a:latin typeface="Times New Roman" pitchFamily="18" charset="0"/>
              </a:defRPr>
            </a:lvl8pPr>
            <a:lvl9pPr marL="1828800" defTabSz="957263"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57263"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black">
                    <a:lumMod val="50000"/>
                  </a:prstClr>
                </a:solidFill>
                <a:effectLst>
                  <a:outerShdw blurRad="38100" dist="38100" dir="2700000" algn="tl">
                    <a:srgbClr val="C0C0C0"/>
                  </a:outerShdw>
                </a:effectLst>
                <a:uLnTx/>
                <a:uFillTx/>
                <a:latin typeface="Calibri"/>
                <a:ea typeface="+mn-ea"/>
                <a:cs typeface="+mn-cs"/>
              </a:rPr>
              <a:t>Suffolk Pension Board</a:t>
            </a:r>
            <a:endParaRPr kumimoji="0" lang="en-GB" altLang="en-US" sz="4400" b="1" i="0" u="none" strike="noStrike" kern="1200" cap="none" spc="0" normalizeH="0" baseline="0" noProof="0" dirty="0">
              <a:ln>
                <a:noFill/>
              </a:ln>
              <a:solidFill>
                <a:prstClr val="black">
                  <a:lumMod val="50000"/>
                </a:prstClr>
              </a:solidFill>
              <a:effectLst>
                <a:outerShdw blurRad="38100" dist="38100" dir="2700000" algn="tl">
                  <a:srgbClr val="C0C0C0"/>
                </a:outerShdw>
              </a:effectLst>
              <a:uLnTx/>
              <a:uFillTx/>
              <a:latin typeface="Calibri"/>
              <a:ea typeface="+mn-ea"/>
              <a:cs typeface="+mn-cs"/>
            </a:endParaRPr>
          </a:p>
        </p:txBody>
      </p:sp>
      <p:sp>
        <p:nvSpPr>
          <p:cNvPr id="2" name="TextBox 1"/>
          <p:cNvSpPr txBox="1"/>
          <p:nvPr/>
        </p:nvSpPr>
        <p:spPr>
          <a:xfrm>
            <a:off x="1044362" y="1124745"/>
            <a:ext cx="10280527"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lumMod val="50000"/>
                  </a:prstClr>
                </a:solidFill>
                <a:effectLst/>
                <a:uLnTx/>
                <a:uFillTx/>
                <a:latin typeface="Arial"/>
                <a:ea typeface="+mn-ea"/>
                <a:cs typeface="+mn-cs"/>
              </a:rPr>
              <a:t>Current board members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lumMod val="50000"/>
                </a:prstClr>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lumMod val="50000"/>
                  </a:prstClr>
                </a:solidFill>
                <a:effectLst/>
                <a:uLnTx/>
                <a:uFillTx/>
                <a:latin typeface="Arial"/>
                <a:ea typeface="+mn-ea"/>
                <a:cs typeface="+mn-cs"/>
              </a:rPr>
              <a:t>Three Employer reps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lumMod val="50000"/>
                  </a:prstClr>
                </a:solidFill>
                <a:effectLst/>
                <a:uLnTx/>
                <a:uFillTx/>
                <a:latin typeface="Arial"/>
                <a:ea typeface="+mn-ea"/>
                <a:cs typeface="+mn-cs"/>
              </a:rPr>
              <a:t>Cllr Richard Rout, Representing Suffolk County Council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lumMod val="50000"/>
                  </a:prstClr>
                </a:solidFill>
                <a:effectLst/>
                <a:uLnTx/>
                <a:uFillTx/>
                <a:latin typeface="Arial"/>
                <a:ea typeface="+mn-ea"/>
                <a:cs typeface="+mn-cs"/>
              </a:rPr>
              <a:t>Ian </a:t>
            </a:r>
            <a:r>
              <a:rPr kumimoji="0" lang="en-GB" sz="2000" b="0" i="0" u="none" strike="noStrike" kern="1200" cap="none" spc="0" normalizeH="0" baseline="0" noProof="0" dirty="0" err="1">
                <a:ln>
                  <a:noFill/>
                </a:ln>
                <a:solidFill>
                  <a:prstClr val="black">
                    <a:lumMod val="50000"/>
                  </a:prstClr>
                </a:solidFill>
                <a:effectLst/>
                <a:uLnTx/>
                <a:uFillTx/>
                <a:latin typeface="Arial"/>
                <a:ea typeface="+mn-ea"/>
                <a:cs typeface="+mn-cs"/>
              </a:rPr>
              <a:t>Blofield</a:t>
            </a:r>
            <a:r>
              <a:rPr kumimoji="0" lang="en-GB" sz="2000" b="0" i="0" u="none" strike="noStrike" kern="1200" cap="none" spc="0" normalizeH="0" baseline="0" noProof="0" dirty="0">
                <a:ln>
                  <a:noFill/>
                </a:ln>
                <a:solidFill>
                  <a:prstClr val="black">
                    <a:lumMod val="50000"/>
                  </a:prstClr>
                </a:solidFill>
                <a:effectLst/>
                <a:uLnTx/>
                <a:uFillTx/>
                <a:latin typeface="Arial"/>
                <a:ea typeface="+mn-ea"/>
                <a:cs typeface="+mn-cs"/>
              </a:rPr>
              <a:t>, Representing other local tax raising bodies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lumMod val="50000"/>
                  </a:prstClr>
                </a:solidFill>
                <a:effectLst/>
                <a:uLnTx/>
                <a:uFillTx/>
                <a:latin typeface="Arial"/>
                <a:ea typeface="+mn-ea"/>
                <a:cs typeface="+mn-cs"/>
              </a:rPr>
              <a:t>Thomas Jarrett, Representing all other employers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lumMod val="50000"/>
                </a:prstClr>
              </a:solidFill>
              <a:latin typeface="Arial"/>
            </a:endParaRPr>
          </a:p>
          <a:p>
            <a:pPr marR="0" lvl="0" algn="l" defTabSz="914400" rtl="0" eaLnBrk="1" fontAlgn="auto" latinLnBrk="0" hangingPunct="1">
              <a:lnSpc>
                <a:spcPct val="100000"/>
              </a:lnSpc>
              <a:spcBef>
                <a:spcPts val="0"/>
              </a:spcBef>
              <a:spcAft>
                <a:spcPts val="0"/>
              </a:spcAft>
              <a:buClrTx/>
              <a:buSzTx/>
              <a:tabLst/>
              <a:defRPr/>
            </a:pPr>
            <a:r>
              <a:rPr kumimoji="0" lang="en-GB" sz="2000" b="0" i="0" u="none" strike="noStrike" kern="1200" cap="none" spc="0" normalizeH="0" baseline="0" noProof="0" dirty="0">
                <a:ln>
                  <a:noFill/>
                </a:ln>
                <a:solidFill>
                  <a:prstClr val="black">
                    <a:lumMod val="50000"/>
                  </a:prstClr>
                </a:solidFill>
                <a:effectLst/>
                <a:uLnTx/>
                <a:uFillTx/>
                <a:latin typeface="Arial"/>
                <a:ea typeface="+mn-ea"/>
                <a:cs typeface="+mn-cs"/>
              </a:rPr>
              <a:t>Three Scheme Member reps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lumMod val="50000"/>
                  </a:prstClr>
                </a:solidFill>
                <a:effectLst/>
                <a:uLnTx/>
                <a:uFillTx/>
                <a:latin typeface="Arial"/>
                <a:ea typeface="+mn-ea"/>
                <a:cs typeface="+mn-cs"/>
              </a:rPr>
              <a:t>Kay Davidson, Representing active scheme members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lumMod val="50000"/>
                  </a:prstClr>
                </a:solidFill>
                <a:effectLst/>
                <a:uLnTx/>
                <a:uFillTx/>
                <a:latin typeface="Arial"/>
                <a:ea typeface="+mn-ea"/>
                <a:cs typeface="+mn-cs"/>
              </a:rPr>
              <a:t>Richard Blackwell, Representing retired members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lumMod val="50000"/>
                  </a:prstClr>
                </a:solidFill>
                <a:effectLst/>
                <a:uLnTx/>
                <a:uFillTx/>
                <a:latin typeface="Arial"/>
                <a:ea typeface="+mn-ea"/>
                <a:cs typeface="+mn-cs"/>
              </a:rPr>
              <a:t>Pauline Bacon, Representing the unions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solidFill>
                <a:prstClr val="black">
                  <a:lumMod val="50000"/>
                </a:prstClr>
              </a:solidFill>
              <a:latin typeface="Arial"/>
            </a:endParaRPr>
          </a:p>
          <a:p>
            <a:pPr marR="0" lvl="0" algn="l" defTabSz="914400" rtl="0" eaLnBrk="1" fontAlgn="auto" latinLnBrk="0" hangingPunct="1">
              <a:lnSpc>
                <a:spcPct val="100000"/>
              </a:lnSpc>
              <a:spcBef>
                <a:spcPts val="0"/>
              </a:spcBef>
              <a:spcAft>
                <a:spcPts val="0"/>
              </a:spcAft>
              <a:buClrTx/>
              <a:buSzTx/>
              <a:tabLst/>
              <a:defRPr/>
            </a:pPr>
            <a:r>
              <a:rPr kumimoji="0" lang="en-GB" sz="2000" b="0" i="0" u="none" strike="noStrike" kern="1200" cap="none" spc="0" normalizeH="0" baseline="0" noProof="0" dirty="0">
                <a:ln>
                  <a:noFill/>
                </a:ln>
                <a:solidFill>
                  <a:prstClr val="black">
                    <a:lumMod val="50000"/>
                  </a:prstClr>
                </a:solidFill>
                <a:effectLst/>
                <a:uLnTx/>
                <a:uFillTx/>
                <a:latin typeface="Arial"/>
                <a:ea typeface="+mn-ea"/>
                <a:cs typeface="+mn-cs"/>
              </a:rPr>
              <a:t>The Board meets four times a year</a:t>
            </a:r>
            <a:endParaRPr kumimoji="0" lang="en-GB" sz="2000" b="0" i="0" u="none" strike="noStrike" kern="1200" cap="none" spc="0" normalizeH="0" baseline="0" noProof="0" dirty="0">
              <a:ln>
                <a:noFill/>
              </a:ln>
              <a:solidFill>
                <a:prstClr val="black">
                  <a:lumMod val="50000"/>
                </a:prstClr>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68180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63352-9723-6CAE-D2C4-FC9E2889C4CE}"/>
              </a:ext>
            </a:extLst>
          </p:cNvPr>
          <p:cNvSpPr>
            <a:spLocks noGrp="1"/>
          </p:cNvSpPr>
          <p:nvPr>
            <p:ph type="title"/>
          </p:nvPr>
        </p:nvSpPr>
        <p:spPr/>
        <p:txBody>
          <a:bodyPr/>
          <a:lstStyle/>
          <a:p>
            <a:r>
              <a:rPr lang="en-GB" dirty="0"/>
              <a:t>Today’s Agenda</a:t>
            </a:r>
          </a:p>
        </p:txBody>
      </p:sp>
      <p:sp>
        <p:nvSpPr>
          <p:cNvPr id="3" name="Content Placeholder 2">
            <a:extLst>
              <a:ext uri="{FF2B5EF4-FFF2-40B4-BE49-F238E27FC236}">
                <a16:creationId xmlns:a16="http://schemas.microsoft.com/office/drawing/2014/main" id="{B663BDE7-1205-4CE1-32F6-125EAFE124A2}"/>
              </a:ext>
            </a:extLst>
          </p:cNvPr>
          <p:cNvSpPr>
            <a:spLocks noGrp="1"/>
          </p:cNvSpPr>
          <p:nvPr>
            <p:ph idx="1"/>
          </p:nvPr>
        </p:nvSpPr>
        <p:spPr>
          <a:xfrm>
            <a:off x="809105" y="1166018"/>
            <a:ext cx="10972800" cy="4525963"/>
          </a:xfrm>
        </p:spPr>
        <p:txBody>
          <a:bodyPr>
            <a:normAutofit fontScale="92500" lnSpcReduction="20000"/>
          </a:bodyPr>
          <a:lstStyle/>
          <a:p>
            <a:pPr marL="0" indent="0">
              <a:buNone/>
            </a:pPr>
            <a:endParaRPr lang="en-GB" sz="1400" b="1" dirty="0">
              <a:latin typeface="Arial" panose="020B0604020202020204" pitchFamily="34" charset="0"/>
              <a:ea typeface="Times New Roman" panose="02020603050405020304" pitchFamily="18" charset="0"/>
              <a:cs typeface="Arial" panose="020B0604020202020204" pitchFamily="34" charset="0"/>
            </a:endParaRPr>
          </a:p>
          <a:p>
            <a:r>
              <a:rPr lang="en-GB" sz="2000" dirty="0">
                <a:latin typeface="Arial" panose="020B0604020202020204" pitchFamily="34" charset="0"/>
                <a:ea typeface="Times New Roman" panose="02020603050405020304" pitchFamily="18" charset="0"/>
                <a:cs typeface="Arial" panose="020B0604020202020204" pitchFamily="34" charset="0"/>
              </a:rPr>
              <a:t>Introduction from Councillor Karen Soons, Chairman of the Suffolk Pension Fund Committee</a:t>
            </a:r>
          </a:p>
          <a:p>
            <a:endParaRPr lang="en-GB" sz="2000" dirty="0">
              <a:latin typeface="Arial" panose="020B0604020202020204" pitchFamily="34" charset="0"/>
              <a:ea typeface="Times New Roman" panose="02020603050405020304" pitchFamily="18" charset="0"/>
              <a:cs typeface="Arial" panose="020B0604020202020204" pitchFamily="34" charset="0"/>
            </a:endParaRPr>
          </a:p>
          <a:p>
            <a:r>
              <a:rPr lang="en-GB" sz="2000" dirty="0">
                <a:latin typeface="Arial" panose="020B0604020202020204" pitchFamily="34" charset="0"/>
                <a:ea typeface="Times New Roman" panose="02020603050405020304" pitchFamily="18" charset="0"/>
                <a:cs typeface="Arial" panose="020B0604020202020204" pitchFamily="34" charset="0"/>
              </a:rPr>
              <a:t>Investment Markets Economic Update – Peter Richie, </a:t>
            </a:r>
            <a:r>
              <a:rPr lang="en-GB" sz="2000" dirty="0" err="1">
                <a:latin typeface="Arial" panose="020B0604020202020204" pitchFamily="34" charset="0"/>
                <a:ea typeface="Times New Roman" panose="02020603050405020304" pitchFamily="18" charset="0"/>
                <a:cs typeface="Arial" panose="020B0604020202020204" pitchFamily="34" charset="0"/>
              </a:rPr>
              <a:t>Waystone</a:t>
            </a:r>
            <a:endParaRPr lang="en-GB" sz="20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GB" sz="2000" dirty="0">
              <a:latin typeface="Arial" panose="020B0604020202020204" pitchFamily="34" charset="0"/>
              <a:ea typeface="Times New Roman" panose="02020603050405020304" pitchFamily="18" charset="0"/>
              <a:cs typeface="Arial" panose="020B0604020202020204" pitchFamily="34" charset="0"/>
            </a:endParaRPr>
          </a:p>
          <a:p>
            <a:r>
              <a:rPr lang="en-GB" sz="2000" dirty="0">
                <a:latin typeface="Arial" panose="020B0604020202020204" pitchFamily="34" charset="0"/>
                <a:ea typeface="Times New Roman" panose="02020603050405020304" pitchFamily="18" charset="0"/>
                <a:cs typeface="Arial" panose="020B0604020202020204" pitchFamily="34" charset="0"/>
              </a:rPr>
              <a:t>Pension Fund Update - Paul Finbow, Head of Pensions, covering: -</a:t>
            </a:r>
          </a:p>
          <a:p>
            <a:pPr lvl="1">
              <a:buFont typeface="Courier New" panose="02070309020205020404" pitchFamily="49" charset="0"/>
              <a:buChar char="o"/>
            </a:pPr>
            <a:r>
              <a:rPr lang="en-GB" sz="2000" dirty="0">
                <a:latin typeface="Arial" panose="020B0604020202020204" pitchFamily="34" charset="0"/>
                <a:cs typeface="Arial" panose="020B0604020202020204" pitchFamily="34" charset="0"/>
              </a:rPr>
              <a:t>Investment Performance of the Fund</a:t>
            </a:r>
          </a:p>
          <a:p>
            <a:pPr lvl="1">
              <a:buFont typeface="Courier New" panose="02070309020205020404" pitchFamily="49" charset="0"/>
              <a:buChar char="o"/>
            </a:pPr>
            <a:r>
              <a:rPr lang="en-GB" sz="2000" dirty="0">
                <a:latin typeface="Arial" panose="020B0604020202020204" pitchFamily="34" charset="0"/>
                <a:cs typeface="Arial" panose="020B0604020202020204" pitchFamily="34" charset="0"/>
              </a:rPr>
              <a:t>Key issues for the Pension Fund Committee</a:t>
            </a:r>
          </a:p>
          <a:p>
            <a:pPr lvl="1">
              <a:buFont typeface="Courier New" panose="02070309020205020404" pitchFamily="49" charset="0"/>
              <a:buChar char="o"/>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ea typeface="Times New Roman" panose="02020603050405020304" pitchFamily="18" charset="0"/>
                <a:cs typeface="Arial" panose="020B0604020202020204" pitchFamily="34" charset="0"/>
              </a:rPr>
              <a:t> Actuary Update – Craig Alexander, Hymans Robertson, covering Current Funding Level</a:t>
            </a:r>
          </a:p>
          <a:p>
            <a:pPr marL="0" lvl="0" indent="0">
              <a:buNone/>
            </a:pPr>
            <a:r>
              <a:rPr lang="en-GB" sz="2000" dirty="0">
                <a:latin typeface="Arial" panose="020B0604020202020204" pitchFamily="34" charset="0"/>
                <a:ea typeface="Times New Roman" panose="02020603050405020304" pitchFamily="18" charset="0"/>
                <a:cs typeface="Arial" panose="020B0604020202020204" pitchFamily="34" charset="0"/>
              </a:rPr>
              <a:t>         </a:t>
            </a:r>
          </a:p>
          <a:p>
            <a:r>
              <a:rPr lang="en-GB" sz="2000" dirty="0">
                <a:latin typeface="Arial" panose="020B0604020202020204" pitchFamily="34" charset="0"/>
                <a:ea typeface="Times New Roman" panose="02020603050405020304" pitchFamily="18" charset="0"/>
                <a:cs typeface="Arial" panose="020B0604020202020204" pitchFamily="34" charset="0"/>
              </a:rPr>
              <a:t>Open Forum</a:t>
            </a:r>
          </a:p>
          <a:p>
            <a:pPr lvl="1">
              <a:buFont typeface="Courier New" panose="02070309020205020404" pitchFamily="49" charset="0"/>
              <a:buChar char="o"/>
            </a:pPr>
            <a:r>
              <a:rPr lang="en-GB" sz="2000" dirty="0">
                <a:latin typeface="Arial" panose="020B0604020202020204" pitchFamily="34" charset="0"/>
                <a:cs typeface="Arial" panose="020B0604020202020204" pitchFamily="34" charset="0"/>
              </a:rPr>
              <a:t>Open session to raise additional questions </a:t>
            </a:r>
          </a:p>
          <a:p>
            <a:pPr marL="1028700" indent="0">
              <a:buNone/>
            </a:pPr>
            <a:endParaRPr lang="en-GB" sz="2000" dirty="0">
              <a:latin typeface="Arial" panose="020B0604020202020204" pitchFamily="34" charset="0"/>
              <a:ea typeface="Times New Roman" panose="02020603050405020304" pitchFamily="18" charset="0"/>
              <a:cs typeface="Arial" panose="020B0604020202020204" pitchFamily="34" charset="0"/>
            </a:endParaRPr>
          </a:p>
          <a:p>
            <a:r>
              <a:rPr lang="en-GB" sz="2000" dirty="0">
                <a:latin typeface="Arial" panose="020B0604020202020204" pitchFamily="34" charset="0"/>
                <a:ea typeface="Times New Roman" panose="02020603050405020304" pitchFamily="18" charset="0"/>
                <a:cs typeface="Arial" panose="020B0604020202020204" pitchFamily="34" charset="0"/>
              </a:rPr>
              <a:t>Closing Remarks by Councillor Richard Rout, Chairman of the Suffolk Pension Fund Board</a:t>
            </a:r>
          </a:p>
          <a:p>
            <a:pPr marL="0" lvl="0" indent="0">
              <a:buNone/>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dirty="0"/>
          </a:p>
        </p:txBody>
      </p:sp>
      <p:sp>
        <p:nvSpPr>
          <p:cNvPr id="4" name="Slide Number Placeholder 3">
            <a:extLst>
              <a:ext uri="{FF2B5EF4-FFF2-40B4-BE49-F238E27FC236}">
                <a16:creationId xmlns:a16="http://schemas.microsoft.com/office/drawing/2014/main" id="{17A55A70-9841-D400-5606-688E7EF516BB}"/>
              </a:ext>
            </a:extLst>
          </p:cNvPr>
          <p:cNvSpPr>
            <a:spLocks noGrp="1"/>
          </p:cNvSpPr>
          <p:nvPr>
            <p:ph type="sldNum" sz="quarter" idx="12"/>
          </p:nvPr>
        </p:nvSpPr>
        <p:spPr/>
        <p:txBody>
          <a:bodyPr/>
          <a:lstStyle/>
          <a:p>
            <a:fld id="{440E1276-0150-4DF4-AA76-AC3613670344}" type="slidenum">
              <a:rPr lang="en-GB" smtClean="0"/>
              <a:t>3</a:t>
            </a:fld>
            <a:endParaRPr lang="en-GB"/>
          </a:p>
        </p:txBody>
      </p:sp>
    </p:spTree>
    <p:extLst>
      <p:ext uri="{BB962C8B-B14F-4D97-AF65-F5344CB8AC3E}">
        <p14:creationId xmlns:p14="http://schemas.microsoft.com/office/powerpoint/2010/main" val="54864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525716"/>
            <a:ext cx="8534400" cy="1752600"/>
          </a:xfrm>
        </p:spPr>
        <p:txBody>
          <a:bodyPr/>
          <a:lstStyle/>
          <a:p>
            <a:r>
              <a:rPr lang="en-GB" dirty="0"/>
              <a:t>Councillor Karen Soons</a:t>
            </a:r>
          </a:p>
          <a:p>
            <a:r>
              <a:rPr lang="en-GB" dirty="0"/>
              <a:t>Chairman of the Pension Fund Committee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le 5">
            <a:extLst>
              <a:ext uri="{FF2B5EF4-FFF2-40B4-BE49-F238E27FC236}">
                <a16:creationId xmlns:a16="http://schemas.microsoft.com/office/drawing/2014/main" id="{606198EE-2A5D-FDC0-1D12-A8550E5491E3}"/>
              </a:ext>
            </a:extLst>
          </p:cNvPr>
          <p:cNvSpPr>
            <a:spLocks noGrp="1"/>
          </p:cNvSpPr>
          <p:nvPr>
            <p:ph type="ctrTitle"/>
          </p:nvPr>
        </p:nvSpPr>
        <p:spPr/>
        <p:txBody>
          <a:bodyPr/>
          <a:lstStyle/>
          <a:p>
            <a:r>
              <a:rPr lang="en-GB" dirty="0"/>
              <a:t>Introduction</a:t>
            </a:r>
          </a:p>
        </p:txBody>
      </p:sp>
    </p:spTree>
    <p:extLst>
      <p:ext uri="{BB962C8B-B14F-4D97-AF65-F5344CB8AC3E}">
        <p14:creationId xmlns:p14="http://schemas.microsoft.com/office/powerpoint/2010/main" val="338689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511908" y="333375"/>
            <a:ext cx="11344031" cy="579438"/>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47891" rIns="95782" bIns="47891" anchor="ctr"/>
          <a:lstStyle>
            <a:lvl1pPr defTabSz="957263">
              <a:defRPr sz="2400">
                <a:solidFill>
                  <a:schemeClr val="tx1"/>
                </a:solidFill>
                <a:latin typeface="Times New Roman" pitchFamily="18" charset="0"/>
              </a:defRPr>
            </a:lvl1pPr>
            <a:lvl2pPr defTabSz="957263">
              <a:defRPr sz="2400">
                <a:solidFill>
                  <a:schemeClr val="tx1"/>
                </a:solidFill>
                <a:latin typeface="Times New Roman" pitchFamily="18" charset="0"/>
              </a:defRPr>
            </a:lvl2pPr>
            <a:lvl3pPr defTabSz="957263">
              <a:defRPr sz="2400">
                <a:solidFill>
                  <a:schemeClr val="tx1"/>
                </a:solidFill>
                <a:latin typeface="Times New Roman" pitchFamily="18" charset="0"/>
              </a:defRPr>
            </a:lvl3pPr>
            <a:lvl4pPr defTabSz="957263">
              <a:defRPr sz="2400">
                <a:solidFill>
                  <a:schemeClr val="tx1"/>
                </a:solidFill>
                <a:latin typeface="Times New Roman" pitchFamily="18" charset="0"/>
              </a:defRPr>
            </a:lvl4pPr>
            <a:lvl5pPr defTabSz="957263">
              <a:defRPr sz="2400">
                <a:solidFill>
                  <a:schemeClr val="tx1"/>
                </a:solidFill>
                <a:latin typeface="Times New Roman" pitchFamily="18" charset="0"/>
              </a:defRPr>
            </a:lvl5pPr>
            <a:lvl6pPr marL="457200" defTabSz="957263" eaLnBrk="0" fontAlgn="base" hangingPunct="0">
              <a:spcBef>
                <a:spcPct val="0"/>
              </a:spcBef>
              <a:spcAft>
                <a:spcPct val="0"/>
              </a:spcAft>
              <a:defRPr sz="2400">
                <a:solidFill>
                  <a:schemeClr val="tx1"/>
                </a:solidFill>
                <a:latin typeface="Times New Roman" pitchFamily="18" charset="0"/>
              </a:defRPr>
            </a:lvl6pPr>
            <a:lvl7pPr marL="914400" defTabSz="957263" eaLnBrk="0" fontAlgn="base" hangingPunct="0">
              <a:spcBef>
                <a:spcPct val="0"/>
              </a:spcBef>
              <a:spcAft>
                <a:spcPct val="0"/>
              </a:spcAft>
              <a:defRPr sz="2400">
                <a:solidFill>
                  <a:schemeClr val="tx1"/>
                </a:solidFill>
                <a:latin typeface="Times New Roman" pitchFamily="18" charset="0"/>
              </a:defRPr>
            </a:lvl7pPr>
            <a:lvl8pPr marL="1371600" defTabSz="957263" eaLnBrk="0" fontAlgn="base" hangingPunct="0">
              <a:spcBef>
                <a:spcPct val="0"/>
              </a:spcBef>
              <a:spcAft>
                <a:spcPct val="0"/>
              </a:spcAft>
              <a:defRPr sz="2400">
                <a:solidFill>
                  <a:schemeClr val="tx1"/>
                </a:solidFill>
                <a:latin typeface="Times New Roman" pitchFamily="18" charset="0"/>
              </a:defRPr>
            </a:lvl8pPr>
            <a:lvl9pPr marL="1828800" defTabSz="957263"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57263"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lumMod val="50000"/>
                  </a:prstClr>
                </a:solidFill>
                <a:effectLst>
                  <a:outerShdw blurRad="38100" dist="38100" dir="2700000" algn="tl">
                    <a:srgbClr val="C0C0C0"/>
                  </a:outerShdw>
                </a:effectLst>
                <a:uLnTx/>
                <a:uFillTx/>
                <a:latin typeface="Calibri"/>
                <a:ea typeface="+mn-ea"/>
                <a:cs typeface="+mn-cs"/>
              </a:rPr>
              <a:t> Suffolk Pension Fund Committee Members</a:t>
            </a:r>
            <a:endParaRPr kumimoji="0" lang="en-GB" altLang="en-US" sz="4000" b="1" i="0" u="none" strike="noStrike" kern="1200" cap="none" spc="0" normalizeH="0" baseline="0" noProof="0" dirty="0">
              <a:ln>
                <a:noFill/>
              </a:ln>
              <a:solidFill>
                <a:prstClr val="black">
                  <a:lumMod val="50000"/>
                </a:prstClr>
              </a:solidFill>
              <a:effectLst>
                <a:outerShdw blurRad="38100" dist="38100" dir="2700000" algn="tl">
                  <a:srgbClr val="C0C0C0"/>
                </a:outerShdw>
              </a:effectLst>
              <a:uLnTx/>
              <a:uFillTx/>
              <a:latin typeface="Calibri"/>
              <a:ea typeface="+mn-ea"/>
              <a:cs typeface="+mn-cs"/>
            </a:endParaRPr>
          </a:p>
        </p:txBody>
      </p:sp>
      <p:pic>
        <p:nvPicPr>
          <p:cNvPr id="23559" name="Picture 11"/>
          <p:cNvPicPr>
            <a:picLocks noChangeArrowheads="1"/>
          </p:cNvPicPr>
          <p:nvPr/>
        </p:nvPicPr>
        <p:blipFill>
          <a:blip r:embed="rId3">
            <a:extLst>
              <a:ext uri="{28A0092B-C50C-407E-A947-70E740481C1C}">
                <a14:useLocalDpi xmlns:a14="http://schemas.microsoft.com/office/drawing/2010/main" val="0"/>
              </a:ext>
            </a:extLst>
          </a:blip>
          <a:srcRect b="23068"/>
          <a:stretch>
            <a:fillRect/>
          </a:stretch>
        </p:blipFill>
        <p:spPr bwMode="auto">
          <a:xfrm>
            <a:off x="8028435" y="3638497"/>
            <a:ext cx="1564084" cy="188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082" name="Picture 10" descr="https://www.suffolk.gov.uk/themes/refresh/assets/images/councillorphotos/Karen%20Soons%20formal%20W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33" y="1132614"/>
            <a:ext cx="1421186" cy="200483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www.suffolk.gov.uk/themes/refresh/assets/images/councillorphotos/Robert%20Lindsay%20informal%20W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6009" y="1160773"/>
            <a:ext cx="1421186" cy="196539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ouncillor Colin Kreidewol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3288" y="3656363"/>
            <a:ext cx="1447720" cy="1947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7367" y="3176832"/>
            <a:ext cx="13289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Karen Soons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Chairman</a:t>
            </a:r>
          </a:p>
        </p:txBody>
      </p:sp>
      <p:sp>
        <p:nvSpPr>
          <p:cNvPr id="24" name="TextBox 23"/>
          <p:cNvSpPr txBox="1"/>
          <p:nvPr/>
        </p:nvSpPr>
        <p:spPr>
          <a:xfrm>
            <a:off x="2139005" y="3251482"/>
            <a:ext cx="13289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Edward Back</a:t>
            </a:r>
          </a:p>
        </p:txBody>
      </p:sp>
      <p:sp>
        <p:nvSpPr>
          <p:cNvPr id="25" name="TextBox 24"/>
          <p:cNvSpPr txBox="1"/>
          <p:nvPr/>
        </p:nvSpPr>
        <p:spPr>
          <a:xfrm>
            <a:off x="3750919" y="3214724"/>
            <a:ext cx="13289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David Goldsmith</a:t>
            </a:r>
          </a:p>
        </p:txBody>
      </p:sp>
      <p:sp>
        <p:nvSpPr>
          <p:cNvPr id="26" name="TextBox 25"/>
          <p:cNvSpPr txBox="1"/>
          <p:nvPr/>
        </p:nvSpPr>
        <p:spPr>
          <a:xfrm>
            <a:off x="6587503" y="3220818"/>
            <a:ext cx="13289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David Nettleton</a:t>
            </a:r>
          </a:p>
        </p:txBody>
      </p:sp>
      <p:sp>
        <p:nvSpPr>
          <p:cNvPr id="27" name="TextBox 26"/>
          <p:cNvSpPr txBox="1"/>
          <p:nvPr/>
        </p:nvSpPr>
        <p:spPr>
          <a:xfrm>
            <a:off x="8228923" y="3207325"/>
            <a:ext cx="13289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Robert Lindsay</a:t>
            </a:r>
          </a:p>
        </p:txBody>
      </p:sp>
      <p:sp>
        <p:nvSpPr>
          <p:cNvPr id="28" name="TextBox 27"/>
          <p:cNvSpPr txBox="1"/>
          <p:nvPr/>
        </p:nvSpPr>
        <p:spPr>
          <a:xfrm>
            <a:off x="9812634" y="3207324"/>
            <a:ext cx="13289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Simon Harley</a:t>
            </a:r>
          </a:p>
        </p:txBody>
      </p:sp>
      <p:sp>
        <p:nvSpPr>
          <p:cNvPr id="29" name="TextBox 28"/>
          <p:cNvSpPr txBox="1"/>
          <p:nvPr/>
        </p:nvSpPr>
        <p:spPr>
          <a:xfrm>
            <a:off x="2872672" y="5603546"/>
            <a:ext cx="13289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Colin </a:t>
            </a:r>
            <a:r>
              <a:rPr kumimoji="0" lang="en-GB" sz="1200" b="0" i="0" u="none" strike="noStrike" kern="1200" cap="none" spc="0" normalizeH="0" baseline="0" noProof="0" dirty="0" err="1">
                <a:ln>
                  <a:noFill/>
                </a:ln>
                <a:solidFill>
                  <a:prstClr val="black"/>
                </a:solidFill>
                <a:effectLst/>
                <a:uLnTx/>
                <a:uFillTx/>
                <a:latin typeface="Calibri"/>
                <a:ea typeface="+mn-ea"/>
                <a:cs typeface="+mn-cs"/>
              </a:rPr>
              <a:t>Kreidewolf</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xtBox 29"/>
          <p:cNvSpPr txBox="1"/>
          <p:nvPr/>
        </p:nvSpPr>
        <p:spPr>
          <a:xfrm>
            <a:off x="4537284" y="5594720"/>
            <a:ext cx="13289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Simon Dowling</a:t>
            </a:r>
          </a:p>
        </p:txBody>
      </p:sp>
      <p:sp>
        <p:nvSpPr>
          <p:cNvPr id="5" name="TextBox 4"/>
          <p:cNvSpPr txBox="1"/>
          <p:nvPr/>
        </p:nvSpPr>
        <p:spPr>
          <a:xfrm>
            <a:off x="961534" y="4326903"/>
            <a:ext cx="17062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District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Representatives</a:t>
            </a:r>
          </a:p>
        </p:txBody>
      </p:sp>
      <p:sp>
        <p:nvSpPr>
          <p:cNvPr id="32" name="TextBox 31"/>
          <p:cNvSpPr txBox="1"/>
          <p:nvPr/>
        </p:nvSpPr>
        <p:spPr>
          <a:xfrm>
            <a:off x="6322183" y="4326903"/>
            <a:ext cx="17062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Union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Representative</a:t>
            </a:r>
          </a:p>
        </p:txBody>
      </p:sp>
      <p:sp>
        <p:nvSpPr>
          <p:cNvPr id="33" name="TextBox 32"/>
          <p:cNvSpPr txBox="1"/>
          <p:nvPr/>
        </p:nvSpPr>
        <p:spPr>
          <a:xfrm>
            <a:off x="8146001" y="5528388"/>
            <a:ext cx="13289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Steve Warner</a:t>
            </a:r>
          </a:p>
        </p:txBody>
      </p:sp>
      <p:pic>
        <p:nvPicPr>
          <p:cNvPr id="6" name="Picture 4" descr="https://www.suffolk.gov.uk/themes/refresh/assets/images/councillorphotos/David%20Goldsmith%20W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1146" y="1007347"/>
            <a:ext cx="1426475" cy="213079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F5624B64-5687-49C0-9093-F3F1B480FF92}"/>
              </a:ext>
            </a:extLst>
          </p:cNvPr>
          <p:cNvSpPr txBox="1"/>
          <p:nvPr/>
        </p:nvSpPr>
        <p:spPr>
          <a:xfrm>
            <a:off x="5079912" y="3207326"/>
            <a:ext cx="13289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Georgia Hall</a:t>
            </a:r>
          </a:p>
        </p:txBody>
      </p:sp>
      <p:pic>
        <p:nvPicPr>
          <p:cNvPr id="10" name="Picture 9">
            <a:extLst>
              <a:ext uri="{FF2B5EF4-FFF2-40B4-BE49-F238E27FC236}">
                <a16:creationId xmlns:a16="http://schemas.microsoft.com/office/drawing/2014/main" id="{CC7F9D09-5570-4299-88CC-313583C4699B}"/>
              </a:ext>
            </a:extLst>
          </p:cNvPr>
          <p:cNvPicPr>
            <a:picLocks noChangeAspect="1"/>
          </p:cNvPicPr>
          <p:nvPr/>
        </p:nvPicPr>
        <p:blipFill>
          <a:blip r:embed="rId8"/>
          <a:stretch>
            <a:fillRect/>
          </a:stretch>
        </p:blipFill>
        <p:spPr>
          <a:xfrm>
            <a:off x="6549253" y="1186652"/>
            <a:ext cx="1557238" cy="1982205"/>
          </a:xfrm>
          <a:prstGeom prst="rect">
            <a:avLst/>
          </a:prstGeom>
        </p:spPr>
      </p:pic>
      <p:pic>
        <p:nvPicPr>
          <p:cNvPr id="1026" name="Picture 2" descr="Georgia Hall">
            <a:extLst>
              <a:ext uri="{FF2B5EF4-FFF2-40B4-BE49-F238E27FC236}">
                <a16:creationId xmlns:a16="http://schemas.microsoft.com/office/drawing/2014/main" id="{7C117A87-F805-418B-8BA4-7BAA3FD262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9913" y="1160773"/>
            <a:ext cx="1389822" cy="19934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dward Back">
            <a:extLst>
              <a:ext uri="{FF2B5EF4-FFF2-40B4-BE49-F238E27FC236}">
                <a16:creationId xmlns:a16="http://schemas.microsoft.com/office/drawing/2014/main" id="{0A13227C-0531-7C07-9E42-F08B5F9840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4473" y="1007347"/>
            <a:ext cx="1421186" cy="21317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imon Harley">
            <a:extLst>
              <a:ext uri="{FF2B5EF4-FFF2-40B4-BE49-F238E27FC236}">
                <a16:creationId xmlns:a16="http://schemas.microsoft.com/office/drawing/2014/main" id="{C822B50E-8928-9A75-0B5F-0341558C371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7141" r="7801"/>
          <a:stretch/>
        </p:blipFill>
        <p:spPr bwMode="auto">
          <a:xfrm>
            <a:off x="9686713" y="1173960"/>
            <a:ext cx="1454873" cy="19528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rofile image for Simon Dowling">
            <a:extLst>
              <a:ext uri="{FF2B5EF4-FFF2-40B4-BE49-F238E27FC236}">
                <a16:creationId xmlns:a16="http://schemas.microsoft.com/office/drawing/2014/main" id="{CC982D14-3ABF-ABEC-E351-FD9666F904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20691" y="3638497"/>
            <a:ext cx="1460388" cy="199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74862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Pension Fund Update</a:t>
            </a:r>
          </a:p>
        </p:txBody>
      </p:sp>
      <p:sp>
        <p:nvSpPr>
          <p:cNvPr id="3" name="Subtitle 2"/>
          <p:cNvSpPr>
            <a:spLocks noGrp="1"/>
          </p:cNvSpPr>
          <p:nvPr>
            <p:ph type="subTitle" idx="1"/>
          </p:nvPr>
        </p:nvSpPr>
        <p:spPr>
          <a:xfrm>
            <a:off x="1121791" y="3886200"/>
            <a:ext cx="9935850" cy="1752600"/>
          </a:xfrm>
        </p:spPr>
        <p:txBody>
          <a:bodyPr/>
          <a:lstStyle/>
          <a:p>
            <a:r>
              <a:rPr lang="en-GB" dirty="0"/>
              <a:t>Paul Finbow – Head of Pensions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1</a:t>
            </a:r>
          </a:p>
        </p:txBody>
      </p:sp>
      <p:pic>
        <p:nvPicPr>
          <p:cNvPr id="5" name="Picture 4"/>
          <p:cNvPicPr>
            <a:picLocks noChangeAspect="1"/>
          </p:cNvPicPr>
          <p:nvPr/>
        </p:nvPicPr>
        <p:blipFill>
          <a:blip r:embed="rId3"/>
          <a:stretch>
            <a:fillRect/>
          </a:stretch>
        </p:blipFill>
        <p:spPr>
          <a:xfrm>
            <a:off x="0" y="0"/>
            <a:ext cx="12192000" cy="2266682"/>
          </a:xfrm>
          <a:prstGeom prst="rect">
            <a:avLst/>
          </a:prstGeom>
        </p:spPr>
      </p:pic>
    </p:spTree>
    <p:extLst>
      <p:ext uri="{BB962C8B-B14F-4D97-AF65-F5344CB8AC3E}">
        <p14:creationId xmlns:p14="http://schemas.microsoft.com/office/powerpoint/2010/main" val="2984077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42" y="274638"/>
            <a:ext cx="10972800" cy="1143000"/>
          </a:xfrm>
        </p:spPr>
        <p:txBody>
          <a:bodyPr/>
          <a:lstStyle/>
          <a:p>
            <a:r>
              <a:rPr lang="en-GB" dirty="0"/>
              <a:t>Update will Cover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2</a:t>
            </a:r>
          </a:p>
        </p:txBody>
      </p:sp>
      <p:pic>
        <p:nvPicPr>
          <p:cNvPr id="7" name="Picture 6" descr="Text, whiteboard&#10;&#10;Description automatically generated">
            <a:extLst>
              <a:ext uri="{FF2B5EF4-FFF2-40B4-BE49-F238E27FC236}">
                <a16:creationId xmlns:a16="http://schemas.microsoft.com/office/drawing/2014/main" id="{7F0568BA-FCD1-42B7-AEFC-D7016A23D38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08445" y="0"/>
            <a:ext cx="7315041" cy="4876694"/>
          </a:xfrm>
          <a:prstGeom prst="rect">
            <a:avLst/>
          </a:prstGeom>
        </p:spPr>
      </p:pic>
      <p:sp>
        <p:nvSpPr>
          <p:cNvPr id="3" name="Content Placeholder 2"/>
          <p:cNvSpPr>
            <a:spLocks noGrp="1"/>
          </p:cNvSpPr>
          <p:nvPr>
            <p:ph idx="1"/>
          </p:nvPr>
        </p:nvSpPr>
        <p:spPr>
          <a:xfrm>
            <a:off x="1386039" y="2438348"/>
            <a:ext cx="8364353" cy="3028802"/>
          </a:xfrm>
        </p:spPr>
        <p:txBody>
          <a:bodyPr>
            <a:normAutofit/>
          </a:bodyPr>
          <a:lstStyle/>
          <a:p>
            <a:pPr lvl="1"/>
            <a:r>
              <a:rPr lang="en-GB" dirty="0">
                <a:latin typeface="Arial" panose="020B0604020202020204" pitchFamily="34" charset="0"/>
                <a:cs typeface="Arial" panose="020B0604020202020204" pitchFamily="34" charset="0"/>
              </a:rPr>
              <a:t>Fund Value and Returns</a:t>
            </a:r>
          </a:p>
          <a:p>
            <a:pPr lvl="1"/>
            <a:r>
              <a:rPr lang="en-GB" dirty="0">
                <a:latin typeface="Arial" panose="020B0604020202020204" pitchFamily="34" charset="0"/>
                <a:cs typeface="Arial" panose="020B0604020202020204" pitchFamily="34" charset="0"/>
              </a:rPr>
              <a:t>Investments</a:t>
            </a:r>
          </a:p>
          <a:p>
            <a:pPr lvl="1"/>
            <a:r>
              <a:rPr lang="en-GB" dirty="0">
                <a:latin typeface="Arial" panose="020B0604020202020204" pitchFamily="34" charset="0"/>
                <a:cs typeface="Arial" panose="020B0604020202020204" pitchFamily="34" charset="0"/>
              </a:rPr>
              <a:t>Committee Considerations</a:t>
            </a:r>
          </a:p>
          <a:p>
            <a:pPr lvl="1"/>
            <a:r>
              <a:rPr lang="en-GB" dirty="0">
                <a:latin typeface="Arial" panose="020B0604020202020204" pitchFamily="34" charset="0"/>
                <a:cs typeface="Arial" panose="020B0604020202020204" pitchFamily="34" charset="0"/>
              </a:rPr>
              <a:t>Admin Developments</a:t>
            </a:r>
          </a:p>
          <a:p>
            <a:pPr lvl="1"/>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34868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04" y="237190"/>
            <a:ext cx="10225873" cy="1143000"/>
          </a:xfrm>
        </p:spPr>
        <p:txBody>
          <a:bodyPr/>
          <a:lstStyle/>
          <a:p>
            <a:r>
              <a:rPr lang="en-GB" dirty="0"/>
              <a:t>Trend in Fund Value</a:t>
            </a:r>
          </a:p>
        </p:txBody>
      </p:sp>
      <p:sp>
        <p:nvSpPr>
          <p:cNvPr id="4" name="Slide Number Placeholder 3"/>
          <p:cNvSpPr>
            <a:spLocks noGrp="1"/>
          </p:cNvSpPr>
          <p:nvPr>
            <p:ph type="sldNum" sz="quarter" idx="12"/>
          </p:nvPr>
        </p:nvSpPr>
        <p:spPr>
          <a:xfrm>
            <a:off x="8710168" y="6365497"/>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4</a:t>
            </a:r>
          </a:p>
        </p:txBody>
      </p:sp>
      <p:graphicFrame>
        <p:nvGraphicFramePr>
          <p:cNvPr id="6" name="Content Placeholder 5">
            <a:extLst>
              <a:ext uri="{FF2B5EF4-FFF2-40B4-BE49-F238E27FC236}">
                <a16:creationId xmlns:a16="http://schemas.microsoft.com/office/drawing/2014/main" id="{6DA19CD9-1C9D-4D21-9B55-A8B8C29B638A}"/>
              </a:ext>
            </a:extLst>
          </p:cNvPr>
          <p:cNvGraphicFramePr>
            <a:graphicFrameLocks noGrp="1"/>
          </p:cNvGraphicFramePr>
          <p:nvPr>
            <p:ph idx="1"/>
          </p:nvPr>
        </p:nvGraphicFramePr>
        <p:xfrm>
          <a:off x="1422400" y="1600200"/>
          <a:ext cx="9818255" cy="3913909"/>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7">
            <a:extLst>
              <a:ext uri="{FF2B5EF4-FFF2-40B4-BE49-F238E27FC236}">
                <a16:creationId xmlns:a16="http://schemas.microsoft.com/office/drawing/2014/main" id="{BD1FBC42-A9B2-0871-D927-6A101CB9E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36" y="260649"/>
            <a:ext cx="1762369"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50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321"/>
            <a:ext cx="10972800" cy="1368650"/>
          </a:xfrm>
        </p:spPr>
        <p:txBody>
          <a:bodyPr/>
          <a:lstStyle/>
          <a:p>
            <a:r>
              <a:rPr lang="en-GB" b="1" dirty="0"/>
              <a:t>Performance Returns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E1276-0150-4DF4-AA76-AC361367034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Chart 4"/>
          <p:cNvGraphicFramePr/>
          <p:nvPr/>
        </p:nvGraphicFramePr>
        <p:xfrm>
          <a:off x="2203917" y="1357062"/>
          <a:ext cx="8325293" cy="414319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36" y="260649"/>
            <a:ext cx="1762369"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a:extLst>
              <a:ext uri="{FF2B5EF4-FFF2-40B4-BE49-F238E27FC236}">
                <a16:creationId xmlns:a16="http://schemas.microsoft.com/office/drawing/2014/main" id="{97B37445-7020-4B36-9C62-93EB26BA1B97}"/>
              </a:ext>
            </a:extLst>
          </p:cNvPr>
          <p:cNvGraphicFramePr>
            <a:graphicFrameLocks/>
          </p:cNvGraphicFramePr>
          <p:nvPr/>
        </p:nvGraphicFramePr>
        <p:xfrm>
          <a:off x="1662790" y="1132186"/>
          <a:ext cx="8190658" cy="4606462"/>
        </p:xfrm>
        <a:graphic>
          <a:graphicData uri="http://schemas.openxmlformats.org/drawingml/2006/chart">
            <c:chart xmlns:c="http://schemas.openxmlformats.org/drawingml/2006/chart" xmlns:r="http://schemas.openxmlformats.org/officeDocument/2006/relationships" r:id="rId5"/>
          </a:graphicData>
        </a:graphic>
      </p:graphicFrame>
      <p:pic>
        <p:nvPicPr>
          <p:cNvPr id="3" name="Picture 2">
            <a:extLst>
              <a:ext uri="{FF2B5EF4-FFF2-40B4-BE49-F238E27FC236}">
                <a16:creationId xmlns:a16="http://schemas.microsoft.com/office/drawing/2014/main" id="{747F9820-38CD-087B-8FDA-60CC854611F9}"/>
              </a:ext>
            </a:extLst>
          </p:cNvPr>
          <p:cNvPicPr>
            <a:picLocks noChangeAspect="1"/>
          </p:cNvPicPr>
          <p:nvPr/>
        </p:nvPicPr>
        <p:blipFill>
          <a:blip r:embed="rId6"/>
          <a:stretch>
            <a:fillRect/>
          </a:stretch>
        </p:blipFill>
        <p:spPr>
          <a:xfrm>
            <a:off x="2630517" y="1104363"/>
            <a:ext cx="7049192" cy="4214561"/>
          </a:xfrm>
          <a:prstGeom prst="rect">
            <a:avLst/>
          </a:prstGeom>
        </p:spPr>
      </p:pic>
    </p:spTree>
    <p:extLst>
      <p:ext uri="{BB962C8B-B14F-4D97-AF65-F5344CB8AC3E}">
        <p14:creationId xmlns:p14="http://schemas.microsoft.com/office/powerpoint/2010/main" val="1152772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Ipswich Borough Audit Committee Presentation 2020</Template>
  <TotalTime>3202</TotalTime>
  <Words>591</Words>
  <Application>Microsoft Office PowerPoint</Application>
  <PresentationFormat>Widescreen</PresentationFormat>
  <Paragraphs>141</Paragraphs>
  <Slides>14</Slides>
  <Notes>11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1_Office Theme</vt:lpstr>
      <vt:lpstr>2_Office Theme</vt:lpstr>
      <vt:lpstr>3_Office Theme</vt:lpstr>
      <vt:lpstr>Welcome to the Annual Employers Meeting</vt:lpstr>
      <vt:lpstr>PowerPoint Presentation</vt:lpstr>
      <vt:lpstr>Today’s Agenda</vt:lpstr>
      <vt:lpstr>Introduction</vt:lpstr>
      <vt:lpstr>PowerPoint Presentation</vt:lpstr>
      <vt:lpstr>Pension Fund Update</vt:lpstr>
      <vt:lpstr>Update will Cover</vt:lpstr>
      <vt:lpstr>Trend in Fund Value</vt:lpstr>
      <vt:lpstr>Performance Returns</vt:lpstr>
      <vt:lpstr>Performance Returns 2022-23</vt:lpstr>
      <vt:lpstr>Suffolk’s Strategic Asset Allocation</vt:lpstr>
      <vt:lpstr>Committee Considerations</vt:lpstr>
      <vt:lpstr>Other Administration Developments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Fund Update</dc:title>
  <dc:creator>Paul Finbow</dc:creator>
  <cp:lastModifiedBy>Paul Finbow</cp:lastModifiedBy>
  <cp:revision>27</cp:revision>
  <dcterms:created xsi:type="dcterms:W3CDTF">2021-12-09T12:10:30Z</dcterms:created>
  <dcterms:modified xsi:type="dcterms:W3CDTF">2024-01-19T10:26:00Z</dcterms:modified>
</cp:coreProperties>
</file>