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8" r:id="rId5"/>
    <p:sldId id="280" r:id="rId6"/>
    <p:sldId id="361" r:id="rId7"/>
    <p:sldId id="365" r:id="rId8"/>
    <p:sldId id="388" r:id="rId9"/>
    <p:sldId id="382" r:id="rId10"/>
    <p:sldId id="377" r:id="rId11"/>
    <p:sldId id="370" r:id="rId12"/>
    <p:sldId id="362" r:id="rId13"/>
    <p:sldId id="364" r:id="rId14"/>
    <p:sldId id="373" r:id="rId15"/>
    <p:sldId id="387" r:id="rId16"/>
    <p:sldId id="374" r:id="rId17"/>
    <p:sldId id="368" r:id="rId18"/>
    <p:sldId id="363" r:id="rId19"/>
    <p:sldId id="381" r:id="rId20"/>
    <p:sldId id="357" r:id="rId21"/>
    <p:sldId id="386" r:id="rId22"/>
    <p:sldId id="383" r:id="rId23"/>
    <p:sldId id="384" r:id="rId24"/>
    <p:sldId id="385" r:id="rId25"/>
    <p:sldId id="349" r:id="rId26"/>
  </p:sldIdLst>
  <p:sldSz cx="12192000" cy="6858000"/>
  <p:notesSz cx="6669088" cy="97536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1014" userDrawn="1">
          <p15:clr>
            <a:srgbClr val="A4A3A4"/>
          </p15:clr>
        </p15:guide>
        <p15:guide id="6" orient="horz" pos="4038" userDrawn="1">
          <p15:clr>
            <a:srgbClr val="A4A3A4"/>
          </p15:clr>
        </p15:guide>
        <p15:guide id="7" pos="232" userDrawn="1">
          <p15:clr>
            <a:srgbClr val="A4A3A4"/>
          </p15:clr>
        </p15:guide>
        <p15:guide id="8" pos="7446" userDrawn="1">
          <p15:clr>
            <a:srgbClr val="A4A3A4"/>
          </p15:clr>
        </p15:guide>
        <p15:guide id="9" orient="horz" pos="4192" userDrawn="1">
          <p15:clr>
            <a:srgbClr val="A4A3A4"/>
          </p15:clr>
        </p15:guide>
        <p15:guide id="10" pos="846" userDrawn="1">
          <p15:clr>
            <a:srgbClr val="A4A3A4"/>
          </p15:clr>
        </p15:guide>
        <p15:guide id="11" orient="horz" pos="13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03" autoAdjust="0"/>
    <p:restoredTop sz="94694" autoAdjust="0"/>
  </p:normalViewPr>
  <p:slideViewPr>
    <p:cSldViewPr snapToGrid="0" showGuides="1">
      <p:cViewPr varScale="1">
        <p:scale>
          <a:sx n="105" d="100"/>
          <a:sy n="105" d="100"/>
        </p:scale>
        <p:origin x="1182" y="108"/>
      </p:cViewPr>
      <p:guideLst>
        <p:guide orient="horz" pos="2160"/>
        <p:guide pos="3840"/>
        <p:guide orient="horz" pos="1014"/>
        <p:guide orient="horz" pos="4038"/>
        <p:guide pos="232"/>
        <p:guide pos="7446"/>
        <p:guide orient="horz" pos="4192"/>
        <p:guide pos="846"/>
        <p:guide orient="horz" pos="13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 showGuides="1">
      <p:cViewPr varScale="1">
        <p:scale>
          <a:sx n="75" d="100"/>
          <a:sy n="75" d="100"/>
        </p:scale>
        <p:origin x="413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E1F66-9001-4812-8DE8-4CFD5C5A0B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0A6F9-00F0-4B71-A2CC-14988F6D39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2E7BC31A-091F-4E71-BD32-58E2DBD9211E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10155-DEFF-411C-80DC-E66E71F887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717B1-FB14-4A96-B1B7-7F22CBBB64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4ECE2DFF-B061-4E65-8148-AE931E8B6F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41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47601104-6787-49DA-93BE-D70EFFAC3AC2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937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8602A24F-62C1-459D-8166-6563A3E184F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93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12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566738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10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A5EAF62-DA15-7640-E46D-75738DEAF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22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400050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11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069F5B4-5F24-ADBE-4DE0-5D70D6166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36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1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13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0C5F399-248D-79D3-373E-A606EE2CF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4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14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87808B6-E819-CB14-89CB-F99E927C3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21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15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083F75E-7A00-B432-2C91-BD7A0F5FA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31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16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257D2B-BA16-59C2-E3B9-DA6457B21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82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17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788C182-A9A2-316F-E965-DC4E23009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781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23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87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577850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347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974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361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1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83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530225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4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84F8623-3D9C-D482-93B7-3B3F04989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77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400050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5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14C80E4-AB9C-2727-ED78-7B608C0E4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2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71513"/>
            <a:ext cx="5853112" cy="32924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6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21D185-14E0-CEE6-5799-15B3905C0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5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7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2FD8D44-3268-C1E8-AA3B-04EC161D4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7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8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09CEF5B-1751-DDE0-4C2D-F03BE690A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2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2A24F-62C1-459D-8166-6563A3E184FB}" type="slidenum">
              <a:rPr lang="es-ES" smtClean="0"/>
              <a:t>9</a:t>
            </a:fld>
            <a:endParaRPr lang="es-E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BF89DD6-B7D2-B4A7-5EA0-E01C8A7C4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8916" y="4917279"/>
            <a:ext cx="4541514" cy="118257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4000" spc="-70" baseline="0"/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8916" y="6242160"/>
            <a:ext cx="4541514" cy="429029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B9D4-3293-1B42-8C13-759172F18190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65" y="4439009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000" y="923365"/>
            <a:ext cx="4860000" cy="7440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748119"/>
            <a:ext cx="4860000" cy="432547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buClr>
                <a:schemeClr val="tx1"/>
              </a:buCl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000" y="923365"/>
            <a:ext cx="4860000" cy="7440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748119"/>
            <a:ext cx="4860000" cy="432547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buClr>
                <a:schemeClr val="tx1"/>
              </a:buCl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922-4EED-814D-B86F-ED18CDB821B8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025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genda (2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0000" y="923365"/>
            <a:ext cx="4860000" cy="7440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title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748119"/>
            <a:ext cx="4860000" cy="432547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buClr>
                <a:schemeClr val="tx1"/>
              </a:buCl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1922-4EED-814D-B86F-ED18CDB821B8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15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941" y="923365"/>
            <a:ext cx="3688165" cy="7440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Edit title here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941" y="1748119"/>
            <a:ext cx="3688165" cy="4325470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3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 (3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941" y="923365"/>
            <a:ext cx="3688165" cy="7440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Edit title here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941" y="1748119"/>
            <a:ext cx="3688165" cy="4325470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accent4"/>
                </a:solidFill>
              </a:defRPr>
            </a:lvl1pPr>
            <a:lvl2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2pPr>
            <a:lvl3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3pPr>
            <a:lvl4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4pPr>
            <a:lvl5pPr>
              <a:buClr>
                <a:schemeClr val="accent4"/>
              </a:buClr>
              <a:defRPr sz="19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95F-31F0-244F-A968-446D4F407EBC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54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950260"/>
            <a:ext cx="7560000" cy="56029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999" y="1568824"/>
            <a:ext cx="7560000" cy="4842775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0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950260"/>
            <a:ext cx="7560000" cy="56029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998" y="1568824"/>
            <a:ext cx="6003908" cy="484277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spc="10" baseline="0"/>
            </a:lvl1pPr>
            <a:lvl2pPr>
              <a:lnSpc>
                <a:spcPct val="100000"/>
              </a:lnSpc>
              <a:defRPr sz="2400" spc="10" baseline="0"/>
            </a:lvl2pPr>
            <a:lvl3pPr>
              <a:lnSpc>
                <a:spcPct val="100000"/>
              </a:lnSpc>
              <a:defRPr sz="2400" spc="10" baseline="0"/>
            </a:lvl3pPr>
            <a:lvl4pPr>
              <a:lnSpc>
                <a:spcPct val="100000"/>
              </a:lnSpc>
              <a:defRPr sz="2400" spc="10" baseline="0"/>
            </a:lvl4pPr>
            <a:lvl5pPr>
              <a:lnSpc>
                <a:spcPct val="100000"/>
              </a:lnSpc>
              <a:defRPr sz="2400" spc="1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29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950259"/>
            <a:ext cx="6004796" cy="1954305"/>
          </a:xfrm>
        </p:spPr>
        <p:txBody>
          <a:bodyPr/>
          <a:lstStyle>
            <a:lvl1pPr>
              <a:lnSpc>
                <a:spcPct val="95000"/>
              </a:lnSpc>
              <a:defRPr sz="3200" spc="-30" baseline="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996" y="3092825"/>
            <a:ext cx="6004800" cy="3330000"/>
          </a:xfrm>
        </p:spPr>
        <p:txBody>
          <a:bodyPr numCol="2" spcCol="270000"/>
          <a:lstStyle>
            <a:lvl1pPr>
              <a:lnSpc>
                <a:spcPct val="100000"/>
              </a:lnSpc>
              <a:spcBef>
                <a:spcPts val="0"/>
              </a:spcBef>
              <a:defRPr sz="1300" spc="10" baseline="0"/>
            </a:lvl1pPr>
            <a:lvl2pPr>
              <a:lnSpc>
                <a:spcPct val="100000"/>
              </a:lnSpc>
              <a:defRPr sz="1300" spc="10" baseline="0"/>
            </a:lvl2pPr>
            <a:lvl3pPr>
              <a:lnSpc>
                <a:spcPct val="100000"/>
              </a:lnSpc>
              <a:defRPr sz="1300" spc="10" baseline="0"/>
            </a:lvl3pPr>
            <a:lvl4pPr>
              <a:lnSpc>
                <a:spcPct val="100000"/>
              </a:lnSpc>
              <a:defRPr sz="1300" spc="10" baseline="0"/>
            </a:lvl4pPr>
            <a:lvl5pPr>
              <a:lnSpc>
                <a:spcPct val="100000"/>
              </a:lnSpc>
              <a:defRPr sz="1300" spc="1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4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1" y="923365"/>
            <a:ext cx="5040000" cy="3600000"/>
          </a:xfrm>
        </p:spPr>
        <p:txBody>
          <a:bodyPr/>
          <a:lstStyle>
            <a:lvl1pPr>
              <a:lnSpc>
                <a:spcPct val="92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600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600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8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6052286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6052286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B9D4-3293-1B42-8C13-759172F18190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9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600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600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buClr>
                <a:schemeClr val="tx1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17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7125-F4F2-44C1-8403-1089BA4D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812799"/>
            <a:ext cx="10080000" cy="5040000"/>
          </a:xfrm>
        </p:spPr>
        <p:txBody>
          <a:bodyPr anchor="t" anchorCtr="0"/>
          <a:lstStyle>
            <a:lvl1pPr>
              <a:lnSpc>
                <a:spcPct val="92000"/>
              </a:lnSpc>
              <a:defRPr sz="9000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4CD1-42A3-48EB-A504-A34DE977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9148-387B-427F-8FE7-7E0136D4579B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2459-2CC8-48AE-990B-D59A3D8C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D4A7-6C2B-4F9C-8E2C-16BA0206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84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gradFill flip="none" rotWithShape="1">
          <a:gsLst>
            <a:gs pos="67000">
              <a:srgbClr val="00D800"/>
            </a:gs>
            <a:gs pos="0">
              <a:schemeClr val="accent1">
                <a:lumMod val="67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7125-F4F2-44C1-8403-1089BA4D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1514323"/>
            <a:ext cx="10080000" cy="4338476"/>
          </a:xfrm>
        </p:spPr>
        <p:txBody>
          <a:bodyPr anchor="t" anchorCtr="0"/>
          <a:lstStyle>
            <a:lvl1pPr>
              <a:lnSpc>
                <a:spcPct val="92000"/>
              </a:lnSpc>
              <a:defRPr sz="540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4CD1-42A3-48EB-A504-A34DE977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749148-387B-427F-8FE7-7E0136D4579B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2459-2CC8-48AE-990B-D59A3D8C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D4A7-6C2B-4F9C-8E2C-16BA0206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2624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s &amp; Figures">
    <p:bg>
      <p:bgPr>
        <a:gradFill flip="none" rotWithShape="1">
          <a:gsLst>
            <a:gs pos="50000">
              <a:srgbClr val="234456"/>
            </a:gs>
            <a:gs pos="0">
              <a:schemeClr val="tx1"/>
            </a:gs>
            <a:gs pos="100000">
              <a:schemeClr val="accent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7125-F4F2-44C1-8403-1089BA4D0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5071" y="502024"/>
            <a:ext cx="10304929" cy="3451411"/>
          </a:xfrm>
        </p:spPr>
        <p:txBody>
          <a:bodyPr anchor="t" anchorCtr="0"/>
          <a:lstStyle>
            <a:lvl1pPr>
              <a:lnSpc>
                <a:spcPct val="92000"/>
              </a:lnSpc>
              <a:defRPr sz="27000" spc="-1200" baseline="0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16200000" scaled="1"/>
                </a:gradFill>
              </a:defRPr>
            </a:lvl1pPr>
          </a:lstStyle>
          <a:p>
            <a:r>
              <a:rPr lang="en-US" dirty="0"/>
              <a:t>$000b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4CD1-42A3-48EB-A504-A34DE977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749148-387B-427F-8FE7-7E0136D4579B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2459-2CC8-48AE-990B-D59A3D8C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D4A7-6C2B-4F9C-8E2C-16BA0206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477078-FBCB-4A76-B2B8-FCE6AEFA6A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114" y="4034118"/>
            <a:ext cx="3420000" cy="1800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DF990-0BA4-4D37-AF7A-543933C93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86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1 Column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031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1 Column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1 Column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326A8-4A12-4182-ACFA-7BB2385F7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1 Column (Gradient)">
    <p:bg>
      <p:bgPr>
        <a:gradFill>
          <a:gsLst>
            <a:gs pos="50000">
              <a:srgbClr val="224152"/>
            </a:gs>
            <a:gs pos="0">
              <a:schemeClr val="tx1"/>
            </a:gs>
            <a:gs pos="100000">
              <a:schemeClr val="accent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11473200" cy="4806000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326A8-4A12-4182-ACFA-7BB2385F7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8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5673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274969-3B20-43EE-94AB-FB9ED7C499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8402" y="1605599"/>
            <a:ext cx="5673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845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3740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3CF41C-4F45-4995-BCCF-D7023889FA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5800" y="1605599"/>
            <a:ext cx="76062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4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6052286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6052286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B9D4-3293-1B42-8C13-759172F18190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7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Alt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600" y="1605599"/>
            <a:ext cx="3740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3CF41C-4F45-4995-BCCF-D7023889FA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60000" y="1605599"/>
            <a:ext cx="76062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087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3740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B80B71-D5AE-4EC9-BDC4-03CB00371B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91600" y="1605599"/>
            <a:ext cx="3740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3CF41C-4F45-4995-BCCF-D7023889FA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5800" y="1605599"/>
            <a:ext cx="3740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881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2775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274969-3B20-43EE-94AB-FB9ED7C499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8402" y="1605599"/>
            <a:ext cx="2775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E1119F-AC61-42EF-AC42-C1E6FD5424C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56400" y="1605599"/>
            <a:ext cx="2775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63D863-0DFE-498F-AE0A-0F8C63D2B6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257999" y="1605599"/>
            <a:ext cx="27756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2746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2192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2B1D5C-BDDE-4697-A0CC-D83F4C9030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639600" y="1605599"/>
            <a:ext cx="2192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DF3240-A910-4528-976E-DF35F09D43F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79900" y="1605599"/>
            <a:ext cx="2192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51C90B-EFFE-4B51-89E3-380C03647CE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9800" y="1605599"/>
            <a:ext cx="2192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4CBC8-AAA0-46D1-B6AB-BF2EFA8D0D9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319700" y="1605599"/>
            <a:ext cx="2192400" cy="480600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5459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2759718" cy="4860000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125413" indent="-125413">
              <a:spcBef>
                <a:spcPts val="300"/>
              </a:spcBef>
              <a:defRPr sz="1000"/>
            </a:lvl2pPr>
            <a:lvl3pPr marL="260350" indent="-130175">
              <a:spcBef>
                <a:spcPts val="300"/>
              </a:spcBef>
              <a:defRPr sz="1000"/>
            </a:lvl3pPr>
            <a:lvl4pPr marL="292100" indent="-73025">
              <a:spcBef>
                <a:spcPts val="300"/>
              </a:spcBef>
              <a:defRPr sz="1000"/>
            </a:lvl4pPr>
            <a:lvl5pPr marL="358775" indent="-66675">
              <a:spcBef>
                <a:spcPts val="3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7C8763D3-F01C-495D-86A6-1CFB7A32D2E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26400" y="1604963"/>
            <a:ext cx="7606800" cy="4806000"/>
          </a:xfrm>
        </p:spPr>
        <p:txBody>
          <a:bodyPr lIns="0" tIns="0"/>
          <a:lstStyle>
            <a:lvl1pPr>
              <a:defRPr sz="1000"/>
            </a:lvl1pPr>
          </a:lstStyle>
          <a:p>
            <a:r>
              <a:rPr lang="en-US"/>
              <a:t>Click icon to add chart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9285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70C74C-E806-41F3-90D8-121EC11A80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0000" y="1550894"/>
            <a:ext cx="4320000" cy="4270340"/>
          </a:xfrm>
        </p:spPr>
        <p:txBody>
          <a:bodyPr/>
          <a:lstStyle>
            <a:lvl1pPr>
              <a:defRPr sz="320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2100"/>
              </a:spcAft>
              <a:buNone/>
              <a:defRPr sz="1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7E18C8-F5CF-4D95-B854-C330E5741987}"/>
              </a:ext>
            </a:extLst>
          </p:cNvPr>
          <p:cNvCxnSpPr/>
          <p:nvPr userDrawn="1"/>
        </p:nvCxnSpPr>
        <p:spPr>
          <a:xfrm>
            <a:off x="1201271" y="1609165"/>
            <a:ext cx="0" cy="414617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DE5D30-ABBE-4CDA-96F1-4B564D733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0956" y="4657166"/>
            <a:ext cx="4680000" cy="116419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accent4"/>
                </a:solidFill>
              </a:defRPr>
            </a:lvl1pPr>
            <a:lvl2pPr marL="0" indent="0">
              <a:lnSpc>
                <a:spcPct val="13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3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3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30000"/>
              </a:lnSpc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72A23-2FBD-4115-88B0-0215813227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4119" y="1609724"/>
            <a:ext cx="4680000" cy="295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118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ge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0B9C47-5B27-4AE9-8423-A7183BDEF1D6}"/>
              </a:ext>
            </a:extLst>
          </p:cNvPr>
          <p:cNvSpPr/>
          <p:nvPr userDrawn="1"/>
        </p:nvSpPr>
        <p:spPr bwMode="ltGray">
          <a:xfrm>
            <a:off x="0" y="0"/>
            <a:ext cx="39130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3265861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Picture Placeholder 30">
            <a:extLst>
              <a:ext uri="{FF2B5EF4-FFF2-40B4-BE49-F238E27FC236}">
                <a16:creationId xmlns:a16="http://schemas.microsoft.com/office/drawing/2014/main" id="{9D5F8203-C47F-4973-8F3B-78C5AEEE2FB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26400" y="1991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E3F07FD-490D-4D3B-B44C-5C928193DFA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600" y="1991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1" name="Picture Placeholder 30">
            <a:extLst>
              <a:ext uri="{FF2B5EF4-FFF2-40B4-BE49-F238E27FC236}">
                <a16:creationId xmlns:a16="http://schemas.microsoft.com/office/drawing/2014/main" id="{B0DC9CDB-3619-4758-AEB2-C27E126081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092800" y="1991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9D8810E8-FC85-47CD-9D6E-5D2CC1C86D8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018800" y="1991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C6123A9E-0343-4E2E-8A06-D331D3F6E454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26400" y="32258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A97FCF39-A9C2-419D-AC1C-44B332C1ACF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59600" y="32258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7" name="Picture Placeholder 30">
            <a:extLst>
              <a:ext uri="{FF2B5EF4-FFF2-40B4-BE49-F238E27FC236}">
                <a16:creationId xmlns:a16="http://schemas.microsoft.com/office/drawing/2014/main" id="{166434F4-8F8B-4C15-B014-9DCA3194816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092800" y="32258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6D0C4639-036E-4F83-93C6-589B71E2E3A3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018800" y="32258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1" name="Picture Placeholder 30">
            <a:extLst>
              <a:ext uri="{FF2B5EF4-FFF2-40B4-BE49-F238E27FC236}">
                <a16:creationId xmlns:a16="http://schemas.microsoft.com/office/drawing/2014/main" id="{29A39980-CD0F-4CB2-BF3C-021F130449AC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226400" y="4457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CA4C13B5-1183-49E0-97FC-D489BB29BA4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159600" y="4457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CF9DC730-EEF1-4FB4-8A40-6A59E9DFB91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092800" y="4457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234CDA89-EF82-4C0B-A940-F7D07D2079D8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0018800" y="4457082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6C085B6-35AD-46F2-9154-B6577A009C1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0363" y="1590675"/>
            <a:ext cx="3265861" cy="472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D9A6DCC3-4329-49EE-B132-49F8CEF083B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21917" y="1590675"/>
            <a:ext cx="3328987" cy="3502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20205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page template x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Picture Placeholder 30">
            <a:extLst>
              <a:ext uri="{FF2B5EF4-FFF2-40B4-BE49-F238E27FC236}">
                <a16:creationId xmlns:a16="http://schemas.microsoft.com/office/drawing/2014/main" id="{8AE37CD1-9714-4456-B3AC-BA6936C9890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60362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F7D0C356-7CCC-4F27-8D45-BE0069A11C3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293200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9" name="Picture Placeholder 30">
            <a:extLst>
              <a:ext uri="{FF2B5EF4-FFF2-40B4-BE49-F238E27FC236}">
                <a16:creationId xmlns:a16="http://schemas.microsoft.com/office/drawing/2014/main" id="{9D5F8203-C47F-4973-8F3B-78C5AEEE2FB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26400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E3F07FD-490D-4D3B-B44C-5C928193DFA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59600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1" name="Picture Placeholder 30">
            <a:extLst>
              <a:ext uri="{FF2B5EF4-FFF2-40B4-BE49-F238E27FC236}">
                <a16:creationId xmlns:a16="http://schemas.microsoft.com/office/drawing/2014/main" id="{B0DC9CDB-3619-4758-AEB2-C27E126081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092800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9D8810E8-FC85-47CD-9D6E-5D2CC1C86D8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018800" y="1605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3" name="Picture Placeholder 30">
            <a:extLst>
              <a:ext uri="{FF2B5EF4-FFF2-40B4-BE49-F238E27FC236}">
                <a16:creationId xmlns:a16="http://schemas.microsoft.com/office/drawing/2014/main" id="{A25ED445-AEB1-45AD-A9FC-CD5AC92AFE1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60362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4" name="Picture Placeholder 30">
            <a:extLst>
              <a:ext uri="{FF2B5EF4-FFF2-40B4-BE49-F238E27FC236}">
                <a16:creationId xmlns:a16="http://schemas.microsoft.com/office/drawing/2014/main" id="{C16295B6-1BC0-4E87-880E-659F92161771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2293200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C6123A9E-0343-4E2E-8A06-D331D3F6E454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26400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A97FCF39-A9C2-419D-AC1C-44B332C1ACF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59600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7" name="Picture Placeholder 30">
            <a:extLst>
              <a:ext uri="{FF2B5EF4-FFF2-40B4-BE49-F238E27FC236}">
                <a16:creationId xmlns:a16="http://schemas.microsoft.com/office/drawing/2014/main" id="{166434F4-8F8B-4C15-B014-9DCA31948161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092800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6D0C4639-036E-4F83-93C6-589B71E2E3A3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018800" y="28404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AB17B79F-D07B-4ACD-909E-43B585A77A7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360362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0C7D47A6-4BBD-47A9-8766-32A155A959A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293200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1" name="Picture Placeholder 30">
            <a:extLst>
              <a:ext uri="{FF2B5EF4-FFF2-40B4-BE49-F238E27FC236}">
                <a16:creationId xmlns:a16="http://schemas.microsoft.com/office/drawing/2014/main" id="{29A39980-CD0F-4CB2-BF3C-021F130449AC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226400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CA4C13B5-1183-49E0-97FC-D489BB29BA44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159600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3" name="Picture Placeholder 30">
            <a:extLst>
              <a:ext uri="{FF2B5EF4-FFF2-40B4-BE49-F238E27FC236}">
                <a16:creationId xmlns:a16="http://schemas.microsoft.com/office/drawing/2014/main" id="{CF9DC730-EEF1-4FB4-8A40-6A59E9DFB91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092800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234CDA89-EF82-4C0B-A940-F7D07D2079D8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0018800" y="40716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5" name="Picture Placeholder 30">
            <a:extLst>
              <a:ext uri="{FF2B5EF4-FFF2-40B4-BE49-F238E27FC236}">
                <a16:creationId xmlns:a16="http://schemas.microsoft.com/office/drawing/2014/main" id="{669A2F9E-DE80-4C98-A011-F409C45670FD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360362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6" name="Picture Placeholder 30">
            <a:extLst>
              <a:ext uri="{FF2B5EF4-FFF2-40B4-BE49-F238E27FC236}">
                <a16:creationId xmlns:a16="http://schemas.microsoft.com/office/drawing/2014/main" id="{D7D71460-1E76-4004-B831-0622B65A45C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93200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7" name="Picture Placeholder 30">
            <a:extLst>
              <a:ext uri="{FF2B5EF4-FFF2-40B4-BE49-F238E27FC236}">
                <a16:creationId xmlns:a16="http://schemas.microsoft.com/office/drawing/2014/main" id="{35318D1C-ED2E-436A-97EE-F811C1D365A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26400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8" name="Picture Placeholder 30">
            <a:extLst>
              <a:ext uri="{FF2B5EF4-FFF2-40B4-BE49-F238E27FC236}">
                <a16:creationId xmlns:a16="http://schemas.microsoft.com/office/drawing/2014/main" id="{E4302DA3-16B0-4B6A-8685-3D4719A1C519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159600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9A14FC31-17A9-44D2-A4C8-A3BCF4C121D1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092800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7CE0CE54-DF81-403D-9E0A-993B21F8FF60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0018800" y="5302800"/>
            <a:ext cx="1807200" cy="1108800"/>
          </a:xfrm>
          <a:solidFill>
            <a:schemeClr val="bg1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Insert logo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174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ap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6F850C91-242B-4DE9-A54C-2491CBD1F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93" y="0"/>
            <a:ext cx="64034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612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C20C394-1500-4781-A18F-BFC2C7107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33" y="1070338"/>
            <a:ext cx="9360172" cy="47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6052286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6052286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B9D4-3293-1B42-8C13-759172F18190}" type="datetime1">
              <a:rPr lang="it-IT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6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Global Map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Diagram&#10;&#10;Description automatically generated">
            <a:extLst>
              <a:ext uri="{FF2B5EF4-FFF2-40B4-BE49-F238E27FC236}">
                <a16:creationId xmlns:a16="http://schemas.microsoft.com/office/drawing/2014/main" id="{87C8C86A-6516-49A9-9360-A0B686A201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5"/>
            <a:ext cx="12192000" cy="6842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939CC-0265-4458-B866-438B95DE32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71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Display &amp; Text">
    <p:bg>
      <p:bgPr>
        <a:gradFill>
          <a:gsLst>
            <a:gs pos="50000">
              <a:srgbClr val="234456"/>
            </a:gs>
            <a:gs pos="0">
              <a:schemeClr val="tx1"/>
            </a:gs>
            <a:gs pos="100000">
              <a:schemeClr val="accent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499810"/>
            <a:ext cx="8524552" cy="3991427"/>
          </a:xfrm>
        </p:spPr>
        <p:txBody>
          <a:bodyPr/>
          <a:lstStyle>
            <a:lvl1pPr>
              <a:spcBef>
                <a:spcPts val="0"/>
              </a:spcBef>
              <a:defRPr sz="4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42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>
                <a:schemeClr val="bg1"/>
              </a:buClr>
              <a:buNone/>
              <a:defRPr sz="4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>
                <a:schemeClr val="bg1"/>
              </a:buClr>
              <a:buNone/>
              <a:defRPr sz="42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>
                <a:schemeClr val="bg1"/>
              </a:buClr>
              <a:buNone/>
              <a:defRPr sz="4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326A8-4A12-4182-ACFA-7BB2385F7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B24479-ECC0-43F1-A676-E87440C35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8276" y="4219575"/>
            <a:ext cx="3175000" cy="2028825"/>
          </a:xfrm>
        </p:spPr>
        <p:txBody>
          <a:bodyPr/>
          <a:lstStyle>
            <a:lvl1pPr>
              <a:lnSpc>
                <a:spcPct val="100000"/>
              </a:lnSpc>
              <a:defRPr sz="1300">
                <a:solidFill>
                  <a:schemeClr val="bg1"/>
                </a:solidFill>
              </a:defRPr>
            </a:lvl1pPr>
            <a:lvl2pPr marL="184150" indent="-184150">
              <a:lnSpc>
                <a:spcPct val="100000"/>
              </a:lnSpc>
              <a:defRPr sz="1300">
                <a:solidFill>
                  <a:schemeClr val="bg1"/>
                </a:solidFill>
              </a:defRPr>
            </a:lvl2pPr>
            <a:lvl3pPr marL="385763" indent="-188913">
              <a:lnSpc>
                <a:spcPct val="100000"/>
              </a:lnSpc>
              <a:buClr>
                <a:schemeClr val="bg1"/>
              </a:buClr>
              <a:defRPr sz="1300">
                <a:solidFill>
                  <a:schemeClr val="bg1"/>
                </a:solidFill>
              </a:defRPr>
            </a:lvl3pPr>
            <a:lvl4pPr marL="407988" indent="-120650">
              <a:lnSpc>
                <a:spcPct val="100000"/>
              </a:lnSpc>
              <a:buClr>
                <a:srgbClr val="FFFFFF"/>
              </a:buClr>
              <a:defRPr sz="1300">
                <a:solidFill>
                  <a:schemeClr val="bg1"/>
                </a:solidFill>
              </a:defRPr>
            </a:lvl4pPr>
            <a:lvl5pPr marL="515938" indent="-98425">
              <a:lnSpc>
                <a:spcPct val="100000"/>
              </a:lnSpc>
              <a:buClr>
                <a:srgbClr val="FFFFFF"/>
              </a:buCl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218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+ Europe Ma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B86948F0-B4C3-4F40-A9B8-962563D43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74" y="0"/>
            <a:ext cx="63545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05599"/>
            <a:ext cx="4176000" cy="4806000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bg1"/>
                </a:solidFill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326A8-4A12-4182-ACFA-7BB2385F7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2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426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049C2-0B8D-46A5-85BA-24A39B9A3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97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Gradient)">
    <p:bg>
      <p:bgPr>
        <a:gradFill flip="none" rotWithShape="1">
          <a:gsLst>
            <a:gs pos="0">
              <a:schemeClr val="tx1"/>
            </a:gs>
            <a:gs pos="50000">
              <a:srgbClr val="234456"/>
            </a:gs>
            <a:gs pos="100000">
              <a:schemeClr val="accent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45141"/>
            <a:ext cx="11473200" cy="9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7E8790-C3B7-4C43-93F6-0CEA88F931BE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049C2-0B8D-46A5-85BA-24A39B9A3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2400" y="6480000"/>
            <a:ext cx="918000" cy="17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9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55308-51E9-40E3-9DCD-E13EEE82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9FA6-897C-4C4C-8311-BFF3DE5C242D}" type="datetime1">
              <a:rPr lang="es-ES" smtClean="0"/>
              <a:t>19/01/2024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1C40B-552C-4829-9CA1-DF281791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3B240-3097-4DA5-98C3-E040B70D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69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7125-F4F2-44C1-8403-1089BA4D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1514323"/>
            <a:ext cx="5518048" cy="1273701"/>
          </a:xfrm>
        </p:spPr>
        <p:txBody>
          <a:bodyPr anchor="t" anchorCtr="0"/>
          <a:lstStyle>
            <a:lvl1pPr>
              <a:lnSpc>
                <a:spcPct val="92000"/>
              </a:lnSpc>
              <a:defRPr sz="5400" spc="-7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D4CD1-42A3-48EB-A504-A34DE977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749148-387B-427F-8FE7-7E0136D4579B}" type="datetime1">
              <a:rPr lang="es-ES" smtClean="0"/>
              <a:pPr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D2459-2CC8-48AE-990B-D59A3D8C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9D4A7-6C2B-4F9C-8E2C-16BA0206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5B00BB-2787-409E-AF1B-7AA498E2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999" y="2985247"/>
            <a:ext cx="5909935" cy="2229848"/>
          </a:xfrm>
        </p:spPr>
        <p:txBody>
          <a:bodyPr/>
          <a:lstStyle>
            <a:lvl1pPr>
              <a:spcBef>
                <a:spcPts val="0"/>
              </a:spcBef>
              <a:defRPr sz="1900">
                <a:solidFill>
                  <a:schemeClr val="tx1"/>
                </a:solidFill>
              </a:defRPr>
            </a:lvl1pPr>
            <a:lvl2pPr>
              <a:defRPr sz="19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9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52783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7106990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4500000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4CC-C485-4AAF-AE13-506D68645CE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6352248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99" y="3132237"/>
            <a:ext cx="6352247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4CC-C485-4AAF-AE13-506D68645CE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7639181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4500000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4CC-C485-4AAF-AE13-506D68645CE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77A5-B391-4D04-B750-2CDDAAA7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000" y="1514323"/>
            <a:ext cx="6052286" cy="1528839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400" spc="-70" baseline="0"/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433BE-EBF5-4342-956B-E911C1C4E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0" y="3132237"/>
            <a:ext cx="6052286" cy="1074057"/>
          </a:xfrm>
        </p:spPr>
        <p:txBody>
          <a:bodyPr anchor="t" anchorCtr="0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3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4CF-6039-45B3-B551-BE1B269D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E4CC-C485-4AAF-AE13-506D68645CE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A03A5-D298-4F0F-A5B8-EF10C7E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6598-6C4C-4E5A-B58B-58869F8C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CC723-1250-43AC-9F23-74A9B1C17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0949" y="899993"/>
            <a:ext cx="1897200" cy="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(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D2BD-5361-43FC-9A86-477A41E1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923365"/>
            <a:ext cx="7200000" cy="744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7FD8D-24E7-4504-A1EA-CC925B55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00" y="1748119"/>
            <a:ext cx="4860000" cy="4325470"/>
          </a:xfrm>
        </p:spPr>
        <p:txBody>
          <a:bodyPr/>
          <a:lstStyle>
            <a:lvl1pPr>
              <a:spcBef>
                <a:spcPts val="0"/>
              </a:spcBef>
              <a:defRPr sz="1900"/>
            </a:lvl1pPr>
            <a:lvl2pPr>
              <a:buClr>
                <a:schemeClr val="tx1"/>
              </a:buCl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FE93-3299-47B2-9A8E-6CEC845C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8790-C3B7-4C43-93F6-0CEA88F931BE}" type="datetime1">
              <a:rPr lang="es-ES" smtClean="0"/>
              <a:t>19/01/2024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9BD4-8064-4362-A656-DE1F64FD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 footer from 'Header &amp; Footer' on 'Insert' tab</a:t>
            </a: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6689-2CFF-4A12-81B7-E837E960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1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9F2F04-62C7-48BC-97C1-8D1050FC7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00" y="923365"/>
            <a:ext cx="9493200" cy="744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A5832-9DE3-4F81-AA5B-44A965F9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000" y="2169459"/>
            <a:ext cx="9493200" cy="4242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0BC73-2144-4EFE-9010-00CB3BB8D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567017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C7B74E1-0D45-4610-85FA-F6C51AC74D66}" type="datetime1">
              <a:rPr lang="es-ES" smtClean="0"/>
              <a:t>19/01/2024</a:t>
            </a:fld>
            <a:endParaRPr lang="es-ES" sz="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B38C8-4E10-4A55-8725-57046B024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50000" y="6567017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z="800" dirty="0"/>
              <a:t>Enter footer from 'Header &amp; Footer' on 'Insert' tab</a:t>
            </a:r>
            <a:endParaRPr lang="es-E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C2695-E4C6-4E37-A3AC-7417BE7E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567017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3861220-8BF0-43DF-BB31-A19878D06A7D}" type="slidenum">
              <a:rPr lang="es-ES" smtClean="0"/>
              <a:pPr/>
              <a:t>‹#›</a:t>
            </a:fld>
            <a:endParaRPr lang="es-ES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D1EBD5-08B9-4EBD-B43B-BB3BB5544B2A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922944" y="6480589"/>
            <a:ext cx="918478" cy="1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697" r:id="rId5"/>
    <p:sldLayoutId id="2147483698" r:id="rId6"/>
    <p:sldLayoutId id="2147483699" r:id="rId7"/>
    <p:sldLayoutId id="2147483700" r:id="rId8"/>
    <p:sldLayoutId id="2147483677" r:id="rId9"/>
    <p:sldLayoutId id="2147483678" r:id="rId10"/>
    <p:sldLayoutId id="2147483711" r:id="rId11"/>
    <p:sldLayoutId id="2147483712" r:id="rId12"/>
    <p:sldLayoutId id="2147483679" r:id="rId13"/>
    <p:sldLayoutId id="2147483713" r:id="rId14"/>
    <p:sldLayoutId id="2147483680" r:id="rId15"/>
    <p:sldLayoutId id="2147483681" r:id="rId16"/>
    <p:sldLayoutId id="2147483705" r:id="rId17"/>
    <p:sldLayoutId id="2147483682" r:id="rId18"/>
    <p:sldLayoutId id="2147483650" r:id="rId19"/>
    <p:sldLayoutId id="2147483661" r:id="rId20"/>
    <p:sldLayoutId id="2147483672" r:id="rId21"/>
    <p:sldLayoutId id="2147483694" r:id="rId22"/>
    <p:sldLayoutId id="2147483673" r:id="rId23"/>
    <p:sldLayoutId id="2147483689" r:id="rId24"/>
    <p:sldLayoutId id="2147483660" r:id="rId25"/>
    <p:sldLayoutId id="2147483683" r:id="rId26"/>
    <p:sldLayoutId id="2147483685" r:id="rId27"/>
    <p:sldLayoutId id="2147483662" r:id="rId28"/>
    <p:sldLayoutId id="2147483664" r:id="rId29"/>
    <p:sldLayoutId id="2147483665" r:id="rId30"/>
    <p:sldLayoutId id="2147483663" r:id="rId31"/>
    <p:sldLayoutId id="2147483667" r:id="rId32"/>
    <p:sldLayoutId id="2147483669" r:id="rId33"/>
    <p:sldLayoutId id="2147483684" r:id="rId34"/>
    <p:sldLayoutId id="2147483702" r:id="rId35"/>
    <p:sldLayoutId id="2147483688" r:id="rId36"/>
    <p:sldLayoutId id="2147483687" r:id="rId37"/>
    <p:sldLayoutId id="2147483691" r:id="rId38"/>
    <p:sldLayoutId id="2147483701" r:id="rId39"/>
    <p:sldLayoutId id="2147483706" r:id="rId40"/>
    <p:sldLayoutId id="2147483703" r:id="rId41"/>
    <p:sldLayoutId id="2147483704" r:id="rId42"/>
    <p:sldLayoutId id="2147483690" r:id="rId43"/>
    <p:sldLayoutId id="2147483693" r:id="rId44"/>
    <p:sldLayoutId id="2147483692" r:id="rId45"/>
    <p:sldLayoutId id="2147483655" r:id="rId46"/>
    <p:sldLayoutId id="2147483696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Clr>
          <a:schemeClr val="accent1"/>
        </a:buClr>
        <a:buFontTx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238125" indent="-238125" algn="l" defTabSz="914400" rtl="0" eaLnBrk="1" latinLnBrk="0" hangingPunct="1">
        <a:lnSpc>
          <a:spcPct val="9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─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520700" indent="-255588" algn="l" defTabSz="914400" rtl="0" eaLnBrk="1" latinLnBrk="0" hangingPunct="1">
        <a:lnSpc>
          <a:spcPct val="9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─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577850" indent="-125413" algn="l" defTabSz="914400" rtl="0" eaLnBrk="1" latinLnBrk="0" hangingPunct="1">
        <a:lnSpc>
          <a:spcPct val="9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708025" indent="-120650" algn="l" defTabSz="914400" rtl="0" eaLnBrk="1" latinLnBrk="0" hangingPunct="1">
        <a:lnSpc>
          <a:spcPct val="95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-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blp\API\Office%20Tools\GExport__bbchartsh_QkU4OEE2NjUxRDFDNDMxM0_2024_1_18_12_56_27_8.bmp" TargetMode="External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file:///C:\blp\API\Office%20Tools\GExport__bbchartsh_QUNENjQ4MjcxMkE5NDMzQk_2024_1_18_12_56_15_7.bmp" TargetMode="Externa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5" Type="http://schemas.openxmlformats.org/officeDocument/2006/relationships/image" Target="file:///C:\blp\API\Office%20Tools\GExport__bbchartsh_M0Y3ODcwRjkyNjc4NDgzMT_2024_1_18_12_56_32_9.bmp" TargetMode="Externa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Relationship Id="rId5" Type="http://schemas.openxmlformats.org/officeDocument/2006/relationships/image" Target="file:///C:\blp\API\Office%20Tools\GExport__bbchartsh_MTA1Q0UxQkJDM0IyNDdGOE_2024_1_18_12_56_38_10.bmp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file:///C:\blp\API\Office%20Tools\GExport__bbchartsh_OURDMzk5OTU0Q0Y5NDQ0OE_2024_1_19_8_19_32_1.bmp" TargetMode="Externa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file:///C:\blp\API\Office%20Tools\GExport__bbchartsh_MDVEMzRBODY5RjFENEIyN0_2024_1_18_12_56_24_2.bmp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5" Type="http://schemas.openxmlformats.org/officeDocument/2006/relationships/image" Target="file:///C:\blp\API\Office%20Tools\GExport__bbchartsh_QkJCQzNENUREMjkzNEUxNT_2024_1_18_12_56_17_3.bmp" TargetMode="Externa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5" Type="http://schemas.openxmlformats.org/officeDocument/2006/relationships/image" Target="file:///C:\blp\API\Office%20Tools\GExport__bbchartsh_MEMyMzczNTA2MzM0NEJDQT_2024_1_18_12_56_25_4.bmp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5" Type="http://schemas.openxmlformats.org/officeDocument/2006/relationships/image" Target="file:///C:\blp\API\Office%20Tools\GExport__bbchartsh_NjMwMTUzRTA4M0U3NEI1ND_2024_1_18_12_56_17_5.bmp" TargetMode="Externa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file:///C:\blp\API\Office%20Tools\GExport__bbchartsh_M0YzMDg0MTM3RDZBNDVCND_2024_1_18_12_56_27_6.bmp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E7FE-B06B-4846-BBA3-CF9C9319A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660" y="1400023"/>
            <a:ext cx="7639181" cy="1158619"/>
          </a:xfrm>
        </p:spPr>
        <p:txBody>
          <a:bodyPr/>
          <a:lstStyle/>
          <a:p>
            <a:r>
              <a:rPr lang="en-US" sz="4400" dirty="0"/>
              <a:t>Suffolk Pension Fund </a:t>
            </a:r>
            <a:br>
              <a:rPr lang="en-US" sz="4400" dirty="0"/>
            </a:br>
            <a:r>
              <a:rPr lang="en-US" sz="2400" dirty="0"/>
              <a:t>January 2024 </a:t>
            </a:r>
            <a:br>
              <a:rPr lang="en-US" sz="4400" dirty="0"/>
            </a:br>
            <a:endParaRPr lang="es-E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A8DF8-42EE-4CE3-BB18-F62CC1883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660" y="3009551"/>
            <a:ext cx="4500000" cy="1074057"/>
          </a:xfrm>
        </p:spPr>
        <p:txBody>
          <a:bodyPr/>
          <a:lstStyle/>
          <a:p>
            <a:r>
              <a:rPr lang="en-US" dirty="0"/>
              <a:t>Peter Ritchie</a:t>
            </a:r>
          </a:p>
          <a:p>
            <a:r>
              <a:rPr lang="en-US" b="0" dirty="0"/>
              <a:t>Head of Investment Oversight, Waystone Management UK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86255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GDP Growth Slowing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10</a:t>
            </a:fld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20198-C21E-A4B3-3D4A-70891FD61BC7}"/>
              </a:ext>
            </a:extLst>
          </p:cNvPr>
          <p:cNvSpPr txBox="1"/>
          <p:nvPr/>
        </p:nvSpPr>
        <p:spPr>
          <a:xfrm>
            <a:off x="1442180" y="6171897"/>
            <a:ext cx="364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Source: </a:t>
            </a:r>
            <a:r>
              <a:rPr lang="en-GB" sz="900" dirty="0" err="1"/>
              <a:t>Amundi</a:t>
            </a:r>
            <a:r>
              <a:rPr lang="en-GB" sz="900" dirty="0"/>
              <a:t> Asset Management, Waystone Management 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6637F-94E7-9A2E-5118-3B401087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46" y="1142185"/>
            <a:ext cx="8394029" cy="5029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E7CC8A-AE6B-A344-3DD7-230C1B472ED4}"/>
              </a:ext>
            </a:extLst>
          </p:cNvPr>
          <p:cNvSpPr txBox="1"/>
          <p:nvPr/>
        </p:nvSpPr>
        <p:spPr>
          <a:xfrm>
            <a:off x="1442180" y="849797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GDP forecasts for 2023 &amp; 2024</a:t>
            </a:r>
          </a:p>
        </p:txBody>
      </p:sp>
    </p:spTree>
    <p:extLst>
      <p:ext uri="{BB962C8B-B14F-4D97-AF65-F5344CB8AC3E}">
        <p14:creationId xmlns:p14="http://schemas.microsoft.com/office/powerpoint/2010/main" val="81017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Positive Equity Returns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11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D2E59-FCC6-D8D0-535E-673011E9A5F9}"/>
              </a:ext>
            </a:extLst>
          </p:cNvPr>
          <p:cNvSpPr txBox="1"/>
          <p:nvPr/>
        </p:nvSpPr>
        <p:spPr>
          <a:xfrm>
            <a:off x="720000" y="5689120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MSCI, Bloomberg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8111F-C736-4EDA-B2EA-3BB970C3B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546532"/>
            <a:ext cx="10744560" cy="4078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937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 Market Turning Point?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12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A9716-84EA-7177-825B-5DBEFB369E06}"/>
              </a:ext>
            </a:extLst>
          </p:cNvPr>
          <p:cNvSpPr txBox="1"/>
          <p:nvPr/>
        </p:nvSpPr>
        <p:spPr>
          <a:xfrm>
            <a:off x="3876603" y="6397443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FTSE, Bloomberg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844DC-DE48-E1E8-39BF-3B450D77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73" y="981989"/>
            <a:ext cx="5226385" cy="5415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064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Commodity Returns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13</a:t>
            </a:fld>
            <a:endParaRPr lang="es-ES"/>
          </a:p>
        </p:txBody>
      </p:sp>
      <p:pic>
        <p:nvPicPr>
          <p:cNvPr id="12" name="G 52">
            <a:extLst>
              <a:ext uri="{FF2B5EF4-FFF2-40B4-BE49-F238E27FC236}">
                <a16:creationId xmlns:a16="http://schemas.microsoft.com/office/drawing/2014/main" id="{E023F314-8340-82FB-14B1-B593A780D13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22" y="891797"/>
            <a:ext cx="5359837" cy="2623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 65">
            <a:extLst>
              <a:ext uri="{FF2B5EF4-FFF2-40B4-BE49-F238E27FC236}">
                <a16:creationId xmlns:a16="http://schemas.microsoft.com/office/drawing/2014/main" id="{7F2BB0A8-5B1B-F0B9-927C-0D03BD088C4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22" y="3720053"/>
            <a:ext cx="5359836" cy="2623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CDCA87-12B7-2CB8-78CE-E91ACCE99762}"/>
              </a:ext>
            </a:extLst>
          </p:cNvPr>
          <p:cNvSpPr txBox="1"/>
          <p:nvPr/>
        </p:nvSpPr>
        <p:spPr>
          <a:xfrm>
            <a:off x="438060" y="6356915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Bloomberg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37B199-AAAA-B197-1B75-595260B202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000" y="891797"/>
            <a:ext cx="5148294" cy="55039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191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004"/>
            <a:ext cx="11473200" cy="900000"/>
          </a:xfrm>
        </p:spPr>
        <p:txBody>
          <a:bodyPr/>
          <a:lstStyle/>
          <a:p>
            <a:r>
              <a:rPr lang="en-GB" dirty="0"/>
              <a:t>Index Concentration is Extreme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14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5CB45-EC09-6401-29CA-DABD948D51E5}"/>
              </a:ext>
            </a:extLst>
          </p:cNvPr>
          <p:cNvSpPr txBox="1"/>
          <p:nvPr/>
        </p:nvSpPr>
        <p:spPr>
          <a:xfrm>
            <a:off x="360000" y="5481588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J.P. Morgan Asset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757C9-C55E-CF2D-73B7-FCD4A8C5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1376412"/>
            <a:ext cx="11296470" cy="41176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E51F4-58A9-9F9D-C293-9BCDAACD0877}"/>
              </a:ext>
            </a:extLst>
          </p:cNvPr>
          <p:cNvSpPr txBox="1"/>
          <p:nvPr/>
        </p:nvSpPr>
        <p:spPr>
          <a:xfrm>
            <a:off x="358800" y="1092810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Relative concentration of Indices and their sectoral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260930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the Brakes to China’s Real Estate Sector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15</a:t>
            </a:fld>
            <a:endParaRPr lang="es-ES"/>
          </a:p>
        </p:txBody>
      </p:sp>
      <p:pic>
        <p:nvPicPr>
          <p:cNvPr id="8" name="G 48">
            <a:extLst>
              <a:ext uri="{FF2B5EF4-FFF2-40B4-BE49-F238E27FC236}">
                <a16:creationId xmlns:a16="http://schemas.microsoft.com/office/drawing/2014/main" id="{AFEFBB21-4530-990D-C60C-BCB7375108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9" y="1170774"/>
            <a:ext cx="10947287" cy="5146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03773F-BD22-3CE3-74E0-797236333E8E}"/>
              </a:ext>
            </a:extLst>
          </p:cNvPr>
          <p:cNvSpPr txBox="1"/>
          <p:nvPr/>
        </p:nvSpPr>
        <p:spPr>
          <a:xfrm>
            <a:off x="292171" y="878386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China Real Estate loan growth has slowed since 2016, turning negative in 2023.</a:t>
            </a:r>
          </a:p>
        </p:txBody>
      </p:sp>
    </p:spTree>
    <p:extLst>
      <p:ext uri="{BB962C8B-B14F-4D97-AF65-F5344CB8AC3E}">
        <p14:creationId xmlns:p14="http://schemas.microsoft.com/office/powerpoint/2010/main" val="14872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Clean Energy Stock Challenges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16</a:t>
            </a:fld>
            <a:endParaRPr lang="es-ES"/>
          </a:p>
        </p:txBody>
      </p:sp>
      <p:pic>
        <p:nvPicPr>
          <p:cNvPr id="8" name="G 42">
            <a:extLst>
              <a:ext uri="{FF2B5EF4-FFF2-40B4-BE49-F238E27FC236}">
                <a16:creationId xmlns:a16="http://schemas.microsoft.com/office/drawing/2014/main" id="{369F1A36-1D8D-155F-1F64-532C2801DD7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11" y="1245141"/>
            <a:ext cx="10690912" cy="5128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89ECFB-3366-EC92-3495-B54B4D36E866}"/>
              </a:ext>
            </a:extLst>
          </p:cNvPr>
          <p:cNvSpPr txBox="1"/>
          <p:nvPr/>
        </p:nvSpPr>
        <p:spPr>
          <a:xfrm>
            <a:off x="540000" y="952753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Clean Energy stocks have underperformed in 2023</a:t>
            </a:r>
          </a:p>
        </p:txBody>
      </p:sp>
    </p:spTree>
    <p:extLst>
      <p:ext uri="{BB962C8B-B14F-4D97-AF65-F5344CB8AC3E}">
        <p14:creationId xmlns:p14="http://schemas.microsoft.com/office/powerpoint/2010/main" val="414133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Sustainability Challenges Accelerating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17</a:t>
            </a:fld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11333-2ECB-9475-CBDB-D59AC459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0" y="1773838"/>
            <a:ext cx="11300460" cy="3710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C591A4-D5EE-B5E0-CB86-F5C50FFD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AD35-1258-4A34-B9EE-DAD808071813}" type="datetime1">
              <a:rPr lang="es-ES" smtClean="0"/>
              <a:t>19/01/2024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56792-58F7-CDF5-A275-D7FC054EDEA7}"/>
              </a:ext>
            </a:extLst>
          </p:cNvPr>
          <p:cNvSpPr txBox="1"/>
          <p:nvPr/>
        </p:nvSpPr>
        <p:spPr>
          <a:xfrm>
            <a:off x="430190" y="5484831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 err="1"/>
              <a:t>Source:J.P</a:t>
            </a:r>
            <a:r>
              <a:rPr lang="en-GB" sz="900" dirty="0"/>
              <a:t>. Morgan Asset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5CA022-7FA5-058C-27EA-305A3CA20B94}"/>
              </a:ext>
            </a:extLst>
          </p:cNvPr>
          <p:cNvSpPr txBox="1"/>
          <p:nvPr/>
        </p:nvSpPr>
        <p:spPr>
          <a:xfrm>
            <a:off x="430190" y="1481450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Changes in Temperature v 20</a:t>
            </a:r>
            <a:r>
              <a:rPr lang="en-GB" sz="1300" baseline="30000" dirty="0"/>
              <a:t>th</a:t>
            </a:r>
            <a:r>
              <a:rPr lang="en-GB" sz="1300" dirty="0"/>
              <a:t> century average and atmospheric carbon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67866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Growth Funds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18</a:t>
            </a:fld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95F04-F7CA-5D3C-3120-CBF9FBBCA2EF}"/>
              </a:ext>
            </a:extLst>
          </p:cNvPr>
          <p:cNvSpPr txBox="1"/>
          <p:nvPr/>
        </p:nvSpPr>
        <p:spPr>
          <a:xfrm>
            <a:off x="3221372" y="5971513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Northern Trust, Waystone Management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64D56-3E64-363E-A691-45E9223C3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73" y="1006031"/>
            <a:ext cx="5572107" cy="4965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63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896D-D47C-7478-6416-EA3CF9E6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Global Value &amp; UK Equity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C025D-E318-7737-1BAC-446F3D8B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19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A92EEE-D182-EA37-00F9-69B14419DABD}"/>
              </a:ext>
            </a:extLst>
          </p:cNvPr>
          <p:cNvSpPr txBox="1"/>
          <p:nvPr/>
        </p:nvSpPr>
        <p:spPr>
          <a:xfrm>
            <a:off x="540000" y="5973178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Northern Trust, Waystone Management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AB82D-7F24-716A-838A-60EAFF8A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757" y="1073517"/>
            <a:ext cx="5498243" cy="4899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23498B-8942-8EB7-233B-E87BE99D9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00" y="1073517"/>
            <a:ext cx="5635014" cy="4899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82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77DC-A49B-4584-9C81-B6BB9140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s-E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F36C9C3-B3AD-48DD-81BF-87D241C50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12425"/>
              </p:ext>
            </p:extLst>
          </p:nvPr>
        </p:nvGraphicFramePr>
        <p:xfrm>
          <a:off x="1349374" y="1747838"/>
          <a:ext cx="6362065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361">
                  <a:extLst>
                    <a:ext uri="{9D8B030D-6E8A-4147-A177-3AD203B41FA5}">
                      <a16:colId xmlns:a16="http://schemas.microsoft.com/office/drawing/2014/main" val="161752706"/>
                    </a:ext>
                  </a:extLst>
                </a:gridCol>
                <a:gridCol w="5978704">
                  <a:extLst>
                    <a:ext uri="{9D8B030D-6E8A-4147-A177-3AD203B41FA5}">
                      <a16:colId xmlns:a16="http://schemas.microsoft.com/office/drawing/2014/main" val="1860111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es-ES" sz="1000" dirty="0"/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Inflation</a:t>
                      </a:r>
                      <a:endParaRPr lang="es-ES" sz="2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25825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2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Central Bank Rates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03657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3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Impact on Growth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67021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4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Asset Returns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38043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5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China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72716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6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Sustainable Investing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7855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000" dirty="0"/>
                        <a:t>7</a:t>
                      </a:r>
                    </a:p>
                  </a:txBody>
                  <a:tcPr marL="0" marR="0" marT="36000" marB="0"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ACCESS Fund Returns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55172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33D15-B510-4C3C-99F9-89A1A74B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70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D896D-D47C-7478-6416-EA3CF9E6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Credit Funds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C025D-E318-7737-1BAC-446F3D8B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20</a:t>
            </a:fld>
            <a:endParaRPr lang="es-E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B7924-04B6-8D20-09E9-7BF342C0479D}"/>
              </a:ext>
            </a:extLst>
          </p:cNvPr>
          <p:cNvSpPr txBox="1"/>
          <p:nvPr/>
        </p:nvSpPr>
        <p:spPr>
          <a:xfrm>
            <a:off x="3593593" y="6070573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Northern Trust, Waystone Management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F284A-BB27-69C3-ECC7-354AF3458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03" y="952500"/>
            <a:ext cx="5794359" cy="5118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284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Diversified Growth Funds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21</a:t>
            </a:fld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810BA-E01A-555B-D800-7B148872D683}"/>
              </a:ext>
            </a:extLst>
          </p:cNvPr>
          <p:cNvSpPr txBox="1"/>
          <p:nvPr/>
        </p:nvSpPr>
        <p:spPr>
          <a:xfrm>
            <a:off x="3320426" y="6202345"/>
            <a:ext cx="346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dirty="0"/>
              <a:t>Source: Northern Trust, Waystone Management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237E2-9D4F-6908-8891-BA0B4607E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46" y="929639"/>
            <a:ext cx="5916862" cy="5272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02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7C45-B0C9-4C9C-858B-A20480EA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s-E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8CCECB-7200-4343-903F-A030B7714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Ritchie</a:t>
            </a:r>
          </a:p>
          <a:p>
            <a:r>
              <a:rPr lang="en-US" dirty="0"/>
              <a:t>Head of Investment Oversight</a:t>
            </a:r>
          </a:p>
          <a:p>
            <a:endParaRPr lang="en-US" dirty="0"/>
          </a:p>
          <a:p>
            <a:r>
              <a:rPr lang="en-US" dirty="0"/>
              <a:t>peter.ritchie@linkgroup.co.uk</a:t>
            </a:r>
          </a:p>
          <a:p>
            <a:endParaRPr lang="en-U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298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Inflation Shock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3</a:t>
            </a:fld>
            <a:endParaRPr lang="es-ES"/>
          </a:p>
        </p:txBody>
      </p:sp>
      <p:pic>
        <p:nvPicPr>
          <p:cNvPr id="4" name="G 46">
            <a:extLst>
              <a:ext uri="{FF2B5EF4-FFF2-40B4-BE49-F238E27FC236}">
                <a16:creationId xmlns:a16="http://schemas.microsoft.com/office/drawing/2014/main" id="{F8EA430F-E1F3-C917-6080-6747353A4A8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76769"/>
            <a:ext cx="10861829" cy="517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A5F50B-1061-A9DC-2D95-EF1405E128BD}"/>
              </a:ext>
            </a:extLst>
          </p:cNvPr>
          <p:cNvSpPr txBox="1"/>
          <p:nvPr/>
        </p:nvSpPr>
        <p:spPr>
          <a:xfrm>
            <a:off x="540000" y="803305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Inflation evolution for key markets</a:t>
            </a:r>
          </a:p>
        </p:txBody>
      </p:sp>
    </p:spTree>
    <p:extLst>
      <p:ext uri="{BB962C8B-B14F-4D97-AF65-F5344CB8AC3E}">
        <p14:creationId xmlns:p14="http://schemas.microsoft.com/office/powerpoint/2010/main" val="186416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Inflation Components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4</a:t>
            </a:fld>
            <a:endParaRPr lang="es-ES"/>
          </a:p>
        </p:txBody>
      </p:sp>
      <p:pic>
        <p:nvPicPr>
          <p:cNvPr id="8" name="G 57">
            <a:extLst>
              <a:ext uri="{FF2B5EF4-FFF2-40B4-BE49-F238E27FC236}">
                <a16:creationId xmlns:a16="http://schemas.microsoft.com/office/drawing/2014/main" id="{7CDFFB1A-D883-4D6D-54C4-2361E349B5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" y="1176774"/>
            <a:ext cx="10810554" cy="5071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B5C2B-D098-EA84-265E-E76D0A05CF7C}"/>
              </a:ext>
            </a:extLst>
          </p:cNvPr>
          <p:cNvSpPr txBox="1"/>
          <p:nvPr/>
        </p:nvSpPr>
        <p:spPr>
          <a:xfrm>
            <a:off x="616912" y="884386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Contribution to US Inflation from key drivers</a:t>
            </a:r>
          </a:p>
        </p:txBody>
      </p:sp>
    </p:spTree>
    <p:extLst>
      <p:ext uri="{BB962C8B-B14F-4D97-AF65-F5344CB8AC3E}">
        <p14:creationId xmlns:p14="http://schemas.microsoft.com/office/powerpoint/2010/main" val="88407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Inflation Components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5</a:t>
            </a:fld>
            <a:endParaRPr lang="es-ES"/>
          </a:p>
        </p:txBody>
      </p:sp>
      <p:pic>
        <p:nvPicPr>
          <p:cNvPr id="8" name="G 66">
            <a:extLst>
              <a:ext uri="{FF2B5EF4-FFF2-40B4-BE49-F238E27FC236}">
                <a16:creationId xmlns:a16="http://schemas.microsoft.com/office/drawing/2014/main" id="{9913A12F-ED76-477A-DD7C-C9CBE0043E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96" y="1245141"/>
            <a:ext cx="10297807" cy="4821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F51F7-4448-741F-3734-8CEC9009187D}"/>
              </a:ext>
            </a:extLst>
          </p:cNvPr>
          <p:cNvSpPr txBox="1"/>
          <p:nvPr/>
        </p:nvSpPr>
        <p:spPr>
          <a:xfrm>
            <a:off x="830557" y="952753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Contribution to UK Inflation from key drivers</a:t>
            </a:r>
          </a:p>
        </p:txBody>
      </p:sp>
    </p:spTree>
    <p:extLst>
      <p:ext uri="{BB962C8B-B14F-4D97-AF65-F5344CB8AC3E}">
        <p14:creationId xmlns:p14="http://schemas.microsoft.com/office/powerpoint/2010/main" val="52740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9004"/>
            <a:ext cx="11473200" cy="900000"/>
          </a:xfrm>
        </p:spPr>
        <p:txBody>
          <a:bodyPr/>
          <a:lstStyle/>
          <a:p>
            <a:r>
              <a:rPr lang="en-GB" dirty="0"/>
              <a:t>Rapid Rise in Central Bank Rates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6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5CB45-EC09-6401-29CA-DABD948D51E5}"/>
              </a:ext>
            </a:extLst>
          </p:cNvPr>
          <p:cNvSpPr txBox="1"/>
          <p:nvPr/>
        </p:nvSpPr>
        <p:spPr>
          <a:xfrm>
            <a:off x="1686331" y="6152275"/>
            <a:ext cx="34612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Source: CME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2742C-EA5C-B8A1-67B7-A65FD844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197" y="1022608"/>
            <a:ext cx="8036478" cy="5129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5555A4-DC3B-C022-F8B8-02F7AF555C9F}"/>
              </a:ext>
            </a:extLst>
          </p:cNvPr>
          <p:cNvSpPr txBox="1"/>
          <p:nvPr/>
        </p:nvSpPr>
        <p:spPr>
          <a:xfrm>
            <a:off x="1686331" y="789004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Central Bank Policy Rate Changes</a:t>
            </a:r>
          </a:p>
        </p:txBody>
      </p:sp>
    </p:spTree>
    <p:extLst>
      <p:ext uri="{BB962C8B-B14F-4D97-AF65-F5344CB8AC3E}">
        <p14:creationId xmlns:p14="http://schemas.microsoft.com/office/powerpoint/2010/main" val="419664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Rapid Growth In Interest Payments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7</a:t>
            </a:fld>
            <a:endParaRPr lang="es-ES"/>
          </a:p>
        </p:txBody>
      </p:sp>
      <p:pic>
        <p:nvPicPr>
          <p:cNvPr id="8" name="G 43">
            <a:extLst>
              <a:ext uri="{FF2B5EF4-FFF2-40B4-BE49-F238E27FC236}">
                <a16:creationId xmlns:a16="http://schemas.microsoft.com/office/drawing/2014/main" id="{F61462A2-4F8A-4BA0-41D6-FFF2045B23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07544"/>
            <a:ext cx="10750734" cy="5018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05BF9-B740-04C1-8BAA-E0D66456CD06}"/>
              </a:ext>
            </a:extLst>
          </p:cNvPr>
          <p:cNvSpPr txBox="1"/>
          <p:nvPr/>
        </p:nvSpPr>
        <p:spPr>
          <a:xfrm>
            <a:off x="616912" y="884386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Personal outlay of interest paid</a:t>
            </a:r>
          </a:p>
        </p:txBody>
      </p:sp>
    </p:spTree>
    <p:extLst>
      <p:ext uri="{BB962C8B-B14F-4D97-AF65-F5344CB8AC3E}">
        <p14:creationId xmlns:p14="http://schemas.microsoft.com/office/powerpoint/2010/main" val="32208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Unemployment Edging Higher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8</a:t>
            </a:fld>
            <a:endParaRPr lang="es-ES"/>
          </a:p>
        </p:txBody>
      </p:sp>
      <p:pic>
        <p:nvPicPr>
          <p:cNvPr id="8" name="G 60">
            <a:extLst>
              <a:ext uri="{FF2B5EF4-FFF2-40B4-BE49-F238E27FC236}">
                <a16:creationId xmlns:a16="http://schemas.microsoft.com/office/drawing/2014/main" id="{28E01C15-286D-B590-6B73-AECDAA5F4E4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24811"/>
            <a:ext cx="10880282" cy="5036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5E1AE3-766B-0B16-EAFA-92DB87584C9D}"/>
              </a:ext>
            </a:extLst>
          </p:cNvPr>
          <p:cNvSpPr txBox="1"/>
          <p:nvPr/>
        </p:nvSpPr>
        <p:spPr>
          <a:xfrm>
            <a:off x="454542" y="892932"/>
            <a:ext cx="65530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300" dirty="0"/>
              <a:t>US Unemployment rate</a:t>
            </a:r>
          </a:p>
        </p:txBody>
      </p:sp>
    </p:spTree>
    <p:extLst>
      <p:ext uri="{BB962C8B-B14F-4D97-AF65-F5344CB8AC3E}">
        <p14:creationId xmlns:p14="http://schemas.microsoft.com/office/powerpoint/2010/main" val="169747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49C1-E60E-493C-B96E-D6415DA6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Recession Probability Estimates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991B-CB66-450E-BD2D-9E1CBD85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1220-8BF0-43DF-BB31-A19878D06A7D}" type="slidenum">
              <a:rPr lang="es-ES" smtClean="0"/>
              <a:t>9</a:t>
            </a:fld>
            <a:endParaRPr lang="es-ES"/>
          </a:p>
        </p:txBody>
      </p:sp>
      <p:pic>
        <p:nvPicPr>
          <p:cNvPr id="8" name="G 50">
            <a:extLst>
              <a:ext uri="{FF2B5EF4-FFF2-40B4-BE49-F238E27FC236}">
                <a16:creationId xmlns:a16="http://schemas.microsoft.com/office/drawing/2014/main" id="{D6111E53-541C-75D9-0F2F-932250CA32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25124"/>
            <a:ext cx="10705094" cy="5035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1723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46"/>
  <p:tag name="RANGENAME" val="&lt;_bbchartsh_OURDMzk5OTU0Q0Y5NDQ0OE&gt;"/>
  <p:tag name="TYPENAME" val="BloombergGChartBMPType"/>
  <p:tag name="FILETIMESTAMP" val="19/01/2024 08:19:36"/>
  <p:tag name="TAGTIMESTAMP" val="19/01/2024 08:19:36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42"/>
  <p:tag name="RANGENAME" val="&lt;_bbchartsh_MTA1Q0UxQkJDM0IyNDdGOE&gt;"/>
  <p:tag name="TYPENAME" val="BloombergGChartBMPType"/>
  <p:tag name="FILETIMESTAMP" val="18/01/2024 12:56:41"/>
  <p:tag name="TAGTIMESTAMP" val="18/01/2024 12:56:41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57"/>
  <p:tag name="RANGENAME" val="&lt;_bbchartsh_MDVEMzRBODY5RjFENEIyN0&gt;"/>
  <p:tag name="TYPENAME" val="BloombergGChartBMPType"/>
  <p:tag name="FILETIMESTAMP" val="18/01/2024 12:56:28"/>
  <p:tag name="TAGTIMESTAMP" val="18/01/2024 12:56:28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66"/>
  <p:tag name="RANGENAME" val="&lt;_bbchartsh_QkJCQzNENUREMjkzNEUxNT&gt;"/>
  <p:tag name="TYPENAME" val="BloombergGChartBMPType"/>
  <p:tag name="FILETIMESTAMP" val="18/01/2024 12:56:22"/>
  <p:tag name="TAGTIMESTAMP" val="18/01/2024 12:56:22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43"/>
  <p:tag name="RANGENAME" val="&lt;_bbchartsh_MEMyMzczNTA2MzM0NEJDQT&gt;"/>
  <p:tag name="TYPENAME" val="BloombergGChartBMPType"/>
  <p:tag name="FILETIMESTAMP" val="18/01/2024 12:56:29"/>
  <p:tag name="TAGTIMESTAMP" val="18/01/2024 12:56:29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60"/>
  <p:tag name="RANGENAME" val="&lt;_bbchartsh_NjMwMTUzRTA4M0U3NEI1ND&gt;"/>
  <p:tag name="TYPENAME" val="BloombergGChartBMPType"/>
  <p:tag name="FILETIMESTAMP" val="18/01/2024 12:56:23"/>
  <p:tag name="TAGTIMESTAMP" val="18/01/2024 12:56:23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50"/>
  <p:tag name="RANGENAME" val="&lt;_bbchartsh_M0YzMDg0MTM3RDZBNDVCND&gt;"/>
  <p:tag name="TYPENAME" val="BloombergGChartBMPType"/>
  <p:tag name="FILETIMESTAMP" val="18/01/2024 12:56:31"/>
  <p:tag name="TAGTIMESTAMP" val="18/01/2024 12:56:31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52"/>
  <p:tag name="RANGENAME" val="&lt;_bbchartsh_QUNENjQ4MjcxMkE5NDMzQk&gt;"/>
  <p:tag name="TYPENAME" val="BloombergGChartBMPType"/>
  <p:tag name="FILETIMESTAMP" val="18/01/2024 12:56:22"/>
  <p:tag name="TAGTIMESTAMP" val="18/01/2024 12:56:22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65"/>
  <p:tag name="RANGENAME" val="&lt;_bbchartsh_QkU4OEE2NjUxRDFDNDMxM0&gt;"/>
  <p:tag name="TYPENAME" val="BloombergGChartBMPType"/>
  <p:tag name="FILETIMESTAMP" val="18/01/2024 12:56:32"/>
  <p:tag name="TAGTIMESTAMP" val="18/01/2024 12:56:32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30956803"/>
  <p:tag name="GCHARTNUMBER" val="48"/>
  <p:tag name="RANGENAME" val="&lt;_bbchartsh_M0Y3ODcwRjkyNjc4NDgzMT&gt;"/>
  <p:tag name="TYPENAME" val="BloombergGChartBMPType"/>
  <p:tag name="FILETIMESTAMP" val="18/01/2024 12:56:35"/>
  <p:tag name="TAGTIMESTAMP" val="18/01/2024 12:56:35"/>
  <p:tag name="CHARTTYPE" val="G"/>
  <p:tag name="WORKBOOKFILENAME" val="https://yourhub-my.sharepoint.com/personal/peter_ritchie_linkgroup_co_uk/Documents/Documents/IMD Files/ACCESS/Presentations/ACCESS Employer Groups_2024_Notes Version - Copy.pptx"/>
  <p:tag name="WORKSHEETNAME" val="https://yourhub-my.sharepoint.com/personal/peter_ritchie_linkgroup_co_uk/Documents/Documents/IMD Files/ACCESS/Presentations/ACCESS Employer Groups_2024_Notes Version - Copy.pptx"/>
</p:tagLst>
</file>

<file path=ppt/theme/theme1.xml><?xml version="1.0" encoding="utf-8"?>
<a:theme xmlns:a="http://schemas.openxmlformats.org/drawingml/2006/main" name="Office Theme">
  <a:themeElements>
    <a:clrScheme name="Waysound">
      <a:dk1>
        <a:srgbClr val="1F3138"/>
      </a:dk1>
      <a:lt1>
        <a:srgbClr val="FFFFFF"/>
      </a:lt1>
      <a:dk2>
        <a:srgbClr val="1F3138"/>
      </a:dk2>
      <a:lt2>
        <a:srgbClr val="F2F2F2"/>
      </a:lt2>
      <a:accent1>
        <a:srgbClr val="00F100"/>
      </a:accent1>
      <a:accent2>
        <a:srgbClr val="1F3138"/>
      </a:accent2>
      <a:accent3>
        <a:srgbClr val="6393A6"/>
      </a:accent3>
      <a:accent4>
        <a:srgbClr val="00BF00"/>
      </a:accent4>
      <a:accent5>
        <a:srgbClr val="BAD0D9"/>
      </a:accent5>
      <a:accent6>
        <a:srgbClr val="2756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3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014F6DF2-B27C-8D4D-86E2-D37F7CF74198}" vid="{5DDF6EE5-2C20-F443-A4A2-D93993DD45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bf8579-58b6-46b6-b47c-eee1f8b04878" xsi:nil="true"/>
    <lcf76f155ced4ddcb4097134ff3c332f xmlns="1006ecba-07b8-4631-9d0e-5a3440178b3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128DA0906734E894000563BAB7BAB" ma:contentTypeVersion="10" ma:contentTypeDescription="Create a new document." ma:contentTypeScope="" ma:versionID="5528ca6740eea65b2294ead0053d9fec">
  <xsd:schema xmlns:xsd="http://www.w3.org/2001/XMLSchema" xmlns:xs="http://www.w3.org/2001/XMLSchema" xmlns:p="http://schemas.microsoft.com/office/2006/metadata/properties" xmlns:ns2="1006ecba-07b8-4631-9d0e-5a3440178b3d" xmlns:ns3="10bf8579-58b6-46b6-b47c-eee1f8b04878" targetNamespace="http://schemas.microsoft.com/office/2006/metadata/properties" ma:root="true" ma:fieldsID="83213cf191675027dfb38f1120c25d89" ns2:_="" ns3:_="">
    <xsd:import namespace="1006ecba-07b8-4631-9d0e-5a3440178b3d"/>
    <xsd:import namespace="10bf8579-58b6-46b6-b47c-eee1f8b048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06ecba-07b8-4631-9d0e-5a3440178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f283a6a-1071-4ab3-ab05-d382305d22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f8579-58b6-46b6-b47c-eee1f8b0487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07d2e6-9aff-4588-9350-1b71825dca92}" ma:internalName="TaxCatchAll" ma:showField="CatchAllData" ma:web="10bf8579-58b6-46b6-b47c-eee1f8b048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854A08-C2EB-4B06-8984-DF507183045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10bf8579-58b6-46b6-b47c-eee1f8b04878"/>
    <ds:schemaRef ds:uri="1006ecba-07b8-4631-9d0e-5a3440178b3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791038-9D9F-4778-BA91-7B9BA7CAC7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2F9D1-2716-4BBB-A4E6-74828E8F2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06ecba-07b8-4631-9d0e-5a3440178b3d"/>
    <ds:schemaRef ds:uri="10bf8579-58b6-46b6-b47c-eee1f8b048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Waystone_Template Final</Template>
  <TotalTime>3315</TotalTime>
  <Words>328</Words>
  <Application>Microsoft Office PowerPoint</Application>
  <PresentationFormat>Widescreen</PresentationFormat>
  <Paragraphs>107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Suffolk Pension Fund  January 2024  </vt:lpstr>
      <vt:lpstr>Agenda</vt:lpstr>
      <vt:lpstr>Inflation Shock</vt:lpstr>
      <vt:lpstr>US Inflation Components</vt:lpstr>
      <vt:lpstr>UK Inflation Components</vt:lpstr>
      <vt:lpstr>Rapid Rise in Central Bank Rates</vt:lpstr>
      <vt:lpstr>Rapid Growth In Interest Payments</vt:lpstr>
      <vt:lpstr>Unemployment Edging Higher</vt:lpstr>
      <vt:lpstr>Recession Probability Estimates</vt:lpstr>
      <vt:lpstr>GDP Growth Slowing</vt:lpstr>
      <vt:lpstr>Positive Equity Returns</vt:lpstr>
      <vt:lpstr>Credit Market Turning Point?</vt:lpstr>
      <vt:lpstr>Commodity Returns</vt:lpstr>
      <vt:lpstr>Index Concentration is Extreme</vt:lpstr>
      <vt:lpstr>Applying the Brakes to China’s Real Estate Sector</vt:lpstr>
      <vt:lpstr>Clean Energy Stock Challenges</vt:lpstr>
      <vt:lpstr>Fundamental Sustainability Challenges Accelerating</vt:lpstr>
      <vt:lpstr>ACCESS Growth Funds</vt:lpstr>
      <vt:lpstr>ACCESS Global Value &amp; UK Equity</vt:lpstr>
      <vt:lpstr>ACCESS Credit Funds</vt:lpstr>
      <vt:lpstr>ACCESS Diversified Growth Funds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template  title in Arial Regular</dc:title>
  <dc:creator>Alison Mitsas | DMS Governance</dc:creator>
  <cp:lastModifiedBy>Sharon Tan</cp:lastModifiedBy>
  <cp:revision>31</cp:revision>
  <cp:lastPrinted>2023-11-30T08:12:50Z</cp:lastPrinted>
  <dcterms:created xsi:type="dcterms:W3CDTF">2021-02-25T20:50:27Z</dcterms:created>
  <dcterms:modified xsi:type="dcterms:W3CDTF">2024-01-19T08:48:14Z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0x010100F65128DA0906734E894000563BAB7BAB</vt:lpwstr>
  </property>
</Properties>
</file>