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4"/>
    <p:sldMasterId id="2147483686" r:id="rId5"/>
    <p:sldMasterId id="2147483734" r:id="rId6"/>
    <p:sldMasterId id="2147483743" r:id="rId7"/>
  </p:sldMasterIdLst>
  <p:notesMasterIdLst>
    <p:notesMasterId r:id="rId33"/>
  </p:notesMasterIdLst>
  <p:handoutMasterIdLst>
    <p:handoutMasterId r:id="rId34"/>
  </p:handoutMasterIdLst>
  <p:sldIdLst>
    <p:sldId id="257" r:id="rId8"/>
    <p:sldId id="274" r:id="rId9"/>
    <p:sldId id="344" r:id="rId10"/>
    <p:sldId id="294" r:id="rId11"/>
    <p:sldId id="402" r:id="rId12"/>
    <p:sldId id="403" r:id="rId13"/>
    <p:sldId id="388" r:id="rId14"/>
    <p:sldId id="311" r:id="rId15"/>
    <p:sldId id="371" r:id="rId16"/>
    <p:sldId id="392" r:id="rId17"/>
    <p:sldId id="400" r:id="rId18"/>
    <p:sldId id="393" r:id="rId19"/>
    <p:sldId id="298" r:id="rId20"/>
    <p:sldId id="379" r:id="rId21"/>
    <p:sldId id="396" r:id="rId22"/>
    <p:sldId id="386" r:id="rId23"/>
    <p:sldId id="303" r:id="rId24"/>
    <p:sldId id="367" r:id="rId25"/>
    <p:sldId id="376" r:id="rId26"/>
    <p:sldId id="304" r:id="rId27"/>
    <p:sldId id="290" r:id="rId28"/>
    <p:sldId id="321" r:id="rId29"/>
    <p:sldId id="334" r:id="rId30"/>
    <p:sldId id="324" r:id="rId31"/>
    <p:sldId id="33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74"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aura McInroy" initials="LM" lastIdx="1" clrIdx="6">
    <p:extLst>
      <p:ext uri="{19B8F6BF-5375-455C-9EA6-DF929625EA0E}">
        <p15:presenceInfo xmlns:p15="http://schemas.microsoft.com/office/powerpoint/2012/main" userId="S::LMcInroy@hymans.co.uk::c01404dc-96e0-4c8b-93ab-b7a18dfb3f2e" providerId="AD"/>
      </p:ext>
    </p:extLst>
  </p:cmAuthor>
  <p:cmAuthor id="1" name="Nicola Coffield" initials="NC" lastIdx="1" clrIdx="0">
    <p:extLst>
      <p:ext uri="{19B8F6BF-5375-455C-9EA6-DF929625EA0E}">
        <p15:presenceInfo xmlns:p15="http://schemas.microsoft.com/office/powerpoint/2012/main" userId="S::ncoffield@hymans.co.uk::1069078f-c5d4-41c0-aa08-796dee9f3c66" providerId="AD"/>
      </p:ext>
    </p:extLst>
  </p:cmAuthor>
  <p:cmAuthor id="8" name="Stephanie Miller" initials="SM" lastIdx="92" clrIdx="7">
    <p:extLst>
      <p:ext uri="{19B8F6BF-5375-455C-9EA6-DF929625EA0E}">
        <p15:presenceInfo xmlns:p15="http://schemas.microsoft.com/office/powerpoint/2012/main" userId="S::SMiller@hymans.co.uk::ee2d29ee-bbe2-4bba-97a9-69fc83269176" providerId="AD"/>
      </p:ext>
    </p:extLst>
  </p:cmAuthor>
  <p:cmAuthor id="2" name="Julie West" initials="JW" lastIdx="7" clrIdx="1">
    <p:extLst>
      <p:ext uri="{19B8F6BF-5375-455C-9EA6-DF929625EA0E}">
        <p15:presenceInfo xmlns:p15="http://schemas.microsoft.com/office/powerpoint/2012/main" userId="S::JWest@hymans.co.uk::d3ac4caa-a19b-41cb-8bbe-c0c6a6812d4e" providerId="AD"/>
      </p:ext>
    </p:extLst>
  </p:cmAuthor>
  <p:cmAuthor id="9" name="Douglas Green" initials="DG" lastIdx="3" clrIdx="8">
    <p:extLst>
      <p:ext uri="{19B8F6BF-5375-455C-9EA6-DF929625EA0E}">
        <p15:presenceInfo xmlns:p15="http://schemas.microsoft.com/office/powerpoint/2012/main" userId="S::DGreen@hymans.co.uk::65bf6aba-3fb4-4b2a-aa5b-db8888bda4af" providerId="AD"/>
      </p:ext>
    </p:extLst>
  </p:cmAuthor>
  <p:cmAuthor id="3" name="Catherine McFadyen" initials="CM" lastIdx="2" clrIdx="2">
    <p:extLst>
      <p:ext uri="{19B8F6BF-5375-455C-9EA6-DF929625EA0E}">
        <p15:presenceInfo xmlns:p15="http://schemas.microsoft.com/office/powerpoint/2012/main" userId="S::CMcFadyen@hymans.co.uk::68731374-c9dc-4f21-af65-a6a774a9c5af" providerId="AD"/>
      </p:ext>
    </p:extLst>
  </p:cmAuthor>
  <p:cmAuthor id="10" name="Adrian Loughlin" initials="AL" lastIdx="15" clrIdx="9">
    <p:extLst>
      <p:ext uri="{19B8F6BF-5375-455C-9EA6-DF929625EA0E}">
        <p15:presenceInfo xmlns:p15="http://schemas.microsoft.com/office/powerpoint/2012/main" userId="S::ALoughlin@hymans.co.uk::97d7cd00-9299-4deb-b532-1d84586d14ac" providerId="AD"/>
      </p:ext>
    </p:extLst>
  </p:cmAuthor>
  <p:cmAuthor id="4" name="Robert Bilton" initials="RB" lastIdx="66" clrIdx="3">
    <p:extLst>
      <p:ext uri="{19B8F6BF-5375-455C-9EA6-DF929625EA0E}">
        <p15:presenceInfo xmlns:p15="http://schemas.microsoft.com/office/powerpoint/2012/main" userId="S::rbilton@hymans.co.uk::06d64577-8e8f-45f2-92e6-6f9aa90ce1a8" providerId="AD"/>
      </p:ext>
    </p:extLst>
  </p:cmAuthor>
  <p:cmAuthor id="11" name="Richard Warden" initials="RW" lastIdx="10" clrIdx="10">
    <p:extLst>
      <p:ext uri="{19B8F6BF-5375-455C-9EA6-DF929625EA0E}">
        <p15:presenceInfo xmlns:p15="http://schemas.microsoft.com/office/powerpoint/2012/main" userId="S::rwarden@hymans.co.uk::f591d4f8-dd7a-4a61-872e-b55365819971" providerId="AD"/>
      </p:ext>
    </p:extLst>
  </p:cmAuthor>
  <p:cmAuthor id="5" name="Peter MacRae" initials="PM" lastIdx="4" clrIdx="4">
    <p:extLst>
      <p:ext uri="{19B8F6BF-5375-455C-9EA6-DF929625EA0E}">
        <p15:presenceInfo xmlns:p15="http://schemas.microsoft.com/office/powerpoint/2012/main" userId="S::PMacRae@hymans.co.uk::8fd42cfa-6e8c-45a4-acdd-1e31feee9d6a" providerId="AD"/>
      </p:ext>
    </p:extLst>
  </p:cmAuthor>
  <p:cmAuthor id="6" name="Anne Cranston" initials="AC" lastIdx="8" clrIdx="5">
    <p:extLst>
      <p:ext uri="{19B8F6BF-5375-455C-9EA6-DF929625EA0E}">
        <p15:presenceInfo xmlns:p15="http://schemas.microsoft.com/office/powerpoint/2012/main" userId="S::acranston@hymans.co.uk::1df227f8-c7e7-469a-98e8-3d247fc27a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E1"/>
    <a:srgbClr val="9BD2E5"/>
    <a:srgbClr val="3FA6CC"/>
    <a:srgbClr val="FFFFFF"/>
    <a:srgbClr val="455560"/>
    <a:srgbClr val="8FE4FF"/>
    <a:srgbClr val="0DC5FF"/>
    <a:srgbClr val="C6EE9A"/>
    <a:srgbClr val="E1F8FF"/>
    <a:srgbClr val="4556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CEE6ED-0568-4815-AEFE-A4AD7AC9BCC9}" v="24" dt="2022-10-07T07:39:02.0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756" y="72"/>
      </p:cViewPr>
      <p:guideLst>
        <p:guide orient="horz" pos="1774"/>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commentAuthors" Target="commentAuthors.xml"/><Relationship Id="rId8" Type="http://schemas.openxmlformats.org/officeDocument/2006/relationships/slide" Target="slides/slide1.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hrglaudrive01\users$\rbilton\CPIfunnel.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GB"/>
              <a:t>Annual CPI inflation – 2019 vs.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7375823509909935E-2"/>
          <c:y val="9.9874261296006156E-2"/>
          <c:w val="0.89387076896345674"/>
          <c:h val="0.70468810178996832"/>
        </c:manualLayout>
      </c:layout>
      <c:lineChart>
        <c:grouping val="standard"/>
        <c:varyColors val="0"/>
        <c:ser>
          <c:idx val="3"/>
          <c:order val="0"/>
          <c:spPr>
            <a:ln w="28575" cap="rnd">
              <a:solidFill>
                <a:schemeClr val="accent1"/>
              </a:solidFill>
              <a:round/>
            </a:ln>
            <a:effectLst/>
          </c:spPr>
          <c:marker>
            <c:symbol val="none"/>
          </c:marker>
          <c:val>
            <c:numRef>
              <c:f>'2022'!$B$5007:$U$5007</c:f>
              <c:numCache>
                <c:formatCode>0.0%</c:formatCode>
                <c:ptCount val="20"/>
                <c:pt idx="0">
                  <c:v>8.1399999999999903E-2</c:v>
                </c:pt>
                <c:pt idx="1">
                  <c:v>3.1809017595307854E-2</c:v>
                </c:pt>
                <c:pt idx="2">
                  <c:v>1.6920033973149548E-2</c:v>
                </c:pt>
                <c:pt idx="3">
                  <c:v>3.899867363069455E-2</c:v>
                </c:pt>
                <c:pt idx="4">
                  <c:v>2.7351073689950947E-2</c:v>
                </c:pt>
                <c:pt idx="5">
                  <c:v>2.3982261045215052E-2</c:v>
                </c:pt>
                <c:pt idx="6">
                  <c:v>2.4889097619713699E-2</c:v>
                </c:pt>
                <c:pt idx="7">
                  <c:v>2.6867319126110602E-2</c:v>
                </c:pt>
                <c:pt idx="8">
                  <c:v>2.7786161602594651E-2</c:v>
                </c:pt>
                <c:pt idx="9">
                  <c:v>2.716240785225545E-2</c:v>
                </c:pt>
                <c:pt idx="10">
                  <c:v>2.6456053860360748E-2</c:v>
                </c:pt>
                <c:pt idx="11">
                  <c:v>2.516211723326155E-2</c:v>
                </c:pt>
                <c:pt idx="12">
                  <c:v>2.4167596150150301E-2</c:v>
                </c:pt>
                <c:pt idx="13">
                  <c:v>2.1933266262158101E-2</c:v>
                </c:pt>
                <c:pt idx="14">
                  <c:v>2.1050019953783951E-2</c:v>
                </c:pt>
                <c:pt idx="15">
                  <c:v>2.0746359634339101E-2</c:v>
                </c:pt>
                <c:pt idx="16">
                  <c:v>1.9224248921951501E-2</c:v>
                </c:pt>
                <c:pt idx="17">
                  <c:v>1.8363420970257248E-2</c:v>
                </c:pt>
                <c:pt idx="18">
                  <c:v>1.8150835461253751E-2</c:v>
                </c:pt>
                <c:pt idx="19">
                  <c:v>1.8365142066797298E-2</c:v>
                </c:pt>
              </c:numCache>
            </c:numRef>
          </c:val>
          <c:smooth val="0"/>
          <c:extLst>
            <c:ext xmlns:c16="http://schemas.microsoft.com/office/drawing/2014/chart" uri="{C3380CC4-5D6E-409C-BE32-E72D297353CC}">
              <c16:uniqueId val="{00000003-262A-41BE-B667-1E7CB36B125C}"/>
            </c:ext>
          </c:extLst>
        </c:ser>
        <c:ser>
          <c:idx val="10"/>
          <c:order val="1"/>
          <c:spPr>
            <a:ln w="28575" cap="rnd">
              <a:solidFill>
                <a:schemeClr val="accent2"/>
              </a:solidFill>
              <a:prstDash val="sysDash"/>
              <a:round/>
            </a:ln>
            <a:effectLst/>
          </c:spPr>
          <c:marker>
            <c:symbol val="none"/>
          </c:marker>
          <c:val>
            <c:numRef>
              <c:f>'2022'!$B$5017:$U$5017</c:f>
              <c:numCache>
                <c:formatCode>0.0%</c:formatCode>
                <c:ptCount val="20"/>
                <c:pt idx="0">
                  <c:v>2.2499999999999999E-2</c:v>
                </c:pt>
                <c:pt idx="1">
                  <c:v>2.553066638925695E-2</c:v>
                </c:pt>
                <c:pt idx="2">
                  <c:v>2.4879461648450452E-2</c:v>
                </c:pt>
                <c:pt idx="3">
                  <c:v>2.350803099899915E-2</c:v>
                </c:pt>
                <c:pt idx="4">
                  <c:v>2.2211425898539951E-2</c:v>
                </c:pt>
                <c:pt idx="5">
                  <c:v>2.2034557108448701E-2</c:v>
                </c:pt>
                <c:pt idx="6">
                  <c:v>2.2411477273070451E-2</c:v>
                </c:pt>
                <c:pt idx="7">
                  <c:v>2.3080614177104251E-2</c:v>
                </c:pt>
                <c:pt idx="8">
                  <c:v>2.37725570879368E-2</c:v>
                </c:pt>
                <c:pt idx="9">
                  <c:v>2.4159434282480248E-2</c:v>
                </c:pt>
                <c:pt idx="10">
                  <c:v>2.43687619157246E-2</c:v>
                </c:pt>
                <c:pt idx="11">
                  <c:v>2.4104238653609202E-2</c:v>
                </c:pt>
                <c:pt idx="12">
                  <c:v>2.3530691443909599E-2</c:v>
                </c:pt>
                <c:pt idx="13">
                  <c:v>2.2383103175033801E-2</c:v>
                </c:pt>
                <c:pt idx="14">
                  <c:v>2.162215798460285E-2</c:v>
                </c:pt>
                <c:pt idx="15">
                  <c:v>2.0841470725215548E-2</c:v>
                </c:pt>
                <c:pt idx="16">
                  <c:v>1.9692092708876598E-2</c:v>
                </c:pt>
                <c:pt idx="17">
                  <c:v>1.9137039484971252E-2</c:v>
                </c:pt>
                <c:pt idx="18">
                  <c:v>1.8489879869953551E-2</c:v>
                </c:pt>
                <c:pt idx="19">
                  <c:v>1.7855200558338349E-2</c:v>
                </c:pt>
              </c:numCache>
            </c:numRef>
          </c:val>
          <c:smooth val="0"/>
          <c:extLst>
            <c:ext xmlns:c16="http://schemas.microsoft.com/office/drawing/2014/chart" uri="{C3380CC4-5D6E-409C-BE32-E72D297353CC}">
              <c16:uniqueId val="{0000000A-262A-41BE-B667-1E7CB36B125C}"/>
            </c:ext>
          </c:extLst>
        </c:ser>
        <c:dLbls>
          <c:showLegendKey val="0"/>
          <c:showVal val="0"/>
          <c:showCatName val="0"/>
          <c:showSerName val="0"/>
          <c:showPercent val="0"/>
          <c:showBubbleSize val="0"/>
        </c:dLbls>
        <c:smooth val="0"/>
        <c:axId val="938340144"/>
        <c:axId val="938339160"/>
      </c:lineChart>
      <c:catAx>
        <c:axId val="938340144"/>
        <c:scaling>
          <c:orientation val="minMax"/>
        </c:scaling>
        <c:delete val="0"/>
        <c:axPos val="b"/>
        <c:title>
          <c:tx>
            <c:rich>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r>
                  <a:rPr lang="en-GB" sz="1050"/>
                  <a:t>Year from valuation</a:t>
                </a:r>
              </a:p>
            </c:rich>
          </c:tx>
          <c:layout>
            <c:manualLayout>
              <c:xMode val="edge"/>
              <c:yMode val="edge"/>
              <c:x val="0.42638656515032963"/>
              <c:y val="0.8741196983665295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938339160"/>
        <c:crossesAt val="-6.0000000000000012E-2"/>
        <c:auto val="1"/>
        <c:lblAlgn val="ctr"/>
        <c:lblOffset val="100"/>
        <c:noMultiLvlLbl val="0"/>
      </c:catAx>
      <c:valAx>
        <c:axId val="938339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38340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7AEE31-9ABD-4012-94F8-5F67CA212D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F5472FC-CAC0-4131-B617-E10E3CCCC4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212F1B-8B1D-4B80-A8FD-D06876F5D33D}" type="datetimeFigureOut">
              <a:rPr lang="en-GB" smtClean="0"/>
              <a:t>07/10/2022</a:t>
            </a:fld>
            <a:endParaRPr lang="en-GB"/>
          </a:p>
        </p:txBody>
      </p:sp>
      <p:sp>
        <p:nvSpPr>
          <p:cNvPr id="4" name="Footer Placeholder 3">
            <a:extLst>
              <a:ext uri="{FF2B5EF4-FFF2-40B4-BE49-F238E27FC236}">
                <a16:creationId xmlns:a16="http://schemas.microsoft.com/office/drawing/2014/main" id="{9E27EFE5-A793-4152-8AB1-4390E3F722E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60F9F78-DAFF-4595-8AD5-1CB19C1F68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F2CA8E-A708-4C38-91DB-6CDF01A06D1F}" type="slidenum">
              <a:rPr lang="en-GB" smtClean="0"/>
              <a:t>‹#›</a:t>
            </a:fld>
            <a:endParaRPr lang="en-GB"/>
          </a:p>
        </p:txBody>
      </p:sp>
    </p:spTree>
    <p:extLst>
      <p:ext uri="{BB962C8B-B14F-4D97-AF65-F5344CB8AC3E}">
        <p14:creationId xmlns:p14="http://schemas.microsoft.com/office/powerpoint/2010/main" val="3949368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66FDE5-D249-4FAF-A044-EB1ECAB8CE8E}" type="datetimeFigureOut">
              <a:rPr lang="en-GB" smtClean="0"/>
              <a:t>07/10/2022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89082C-F8D9-4468-9182-FEA8EC397E47}" type="slidenum">
              <a:rPr lang="en-GB" smtClean="0"/>
              <a:t>‹#›</a:t>
            </a:fld>
            <a:endParaRPr lang="en-GB"/>
          </a:p>
        </p:txBody>
      </p:sp>
    </p:spTree>
    <p:extLst>
      <p:ext uri="{BB962C8B-B14F-4D97-AF65-F5344CB8AC3E}">
        <p14:creationId xmlns:p14="http://schemas.microsoft.com/office/powerpoint/2010/main" val="1161378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889082C-F8D9-4468-9182-FEA8EC397E47}" type="slidenum">
              <a:rPr lang="en-GB" smtClean="0"/>
              <a:t>16</a:t>
            </a:fld>
            <a:endParaRPr lang="en-GB"/>
          </a:p>
        </p:txBody>
      </p:sp>
    </p:spTree>
    <p:extLst>
      <p:ext uri="{BB962C8B-B14F-4D97-AF65-F5344CB8AC3E}">
        <p14:creationId xmlns:p14="http://schemas.microsoft.com/office/powerpoint/2010/main" val="1988784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E61F639-5FAE-447B-92DB-14A4ADDD74CC}" type="slidenum">
              <a:rPr lang="en-GB" smtClean="0"/>
              <a:t>21</a:t>
            </a:fld>
            <a:endParaRPr lang="en-GB"/>
          </a:p>
        </p:txBody>
      </p:sp>
    </p:spTree>
    <p:extLst>
      <p:ext uri="{BB962C8B-B14F-4D97-AF65-F5344CB8AC3E}">
        <p14:creationId xmlns:p14="http://schemas.microsoft.com/office/powerpoint/2010/main" val="2183999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10760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68A6-35E3-41F7-BB81-30D0E5E3626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0234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F1AC-D32F-4CF6-A224-768468EACF4D}"/>
              </a:ext>
            </a:extLst>
          </p:cNvPr>
          <p:cNvSpPr>
            <a:spLocks noGrp="1"/>
          </p:cNvSpPr>
          <p:nvPr>
            <p:ph type="title"/>
          </p:nvPr>
        </p:nvSpPr>
        <p:spPr/>
        <p:txBody>
          <a:bodyPr/>
          <a:lstStyle/>
          <a:p>
            <a:r>
              <a:rPr lang="en-US"/>
              <a:t>Click to edit Master title style</a:t>
            </a:r>
            <a:endParaRPr lang="en-GB"/>
          </a:p>
        </p:txBody>
      </p:sp>
      <p:sp>
        <p:nvSpPr>
          <p:cNvPr id="9" name="Text Placeholder 8">
            <a:extLst>
              <a:ext uri="{FF2B5EF4-FFF2-40B4-BE49-F238E27FC236}">
                <a16:creationId xmlns:a16="http://schemas.microsoft.com/office/drawing/2014/main" id="{E7F8FFB4-15D0-4252-97BD-4500F80A865E}"/>
              </a:ext>
            </a:extLst>
          </p:cNvPr>
          <p:cNvSpPr>
            <a:spLocks noGrp="1"/>
          </p:cNvSpPr>
          <p:nvPr>
            <p:ph type="body" sz="quarter" idx="10"/>
          </p:nvPr>
        </p:nvSpPr>
        <p:spPr>
          <a:xfrm>
            <a:off x="550863" y="2133600"/>
            <a:ext cx="5437187"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8">
            <a:extLst>
              <a:ext uri="{FF2B5EF4-FFF2-40B4-BE49-F238E27FC236}">
                <a16:creationId xmlns:a16="http://schemas.microsoft.com/office/drawing/2014/main" id="{C79191A3-012B-457B-806A-F0FA6E56385E}"/>
              </a:ext>
            </a:extLst>
          </p:cNvPr>
          <p:cNvSpPr>
            <a:spLocks noGrp="1"/>
          </p:cNvSpPr>
          <p:nvPr>
            <p:ph type="body" sz="quarter" idx="11"/>
          </p:nvPr>
        </p:nvSpPr>
        <p:spPr>
          <a:xfrm>
            <a:off x="6202363" y="2152650"/>
            <a:ext cx="5437187"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290322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ext Box 8">
            <a:extLst>
              <a:ext uri="{FF2B5EF4-FFF2-40B4-BE49-F238E27FC236}">
                <a16:creationId xmlns:a16="http://schemas.microsoft.com/office/drawing/2014/main" id="{7052A07E-D985-47FA-93BB-E173B5AFDCFC}"/>
              </a:ext>
            </a:extLst>
          </p:cNvPr>
          <p:cNvSpPr txBox="1">
            <a:spLocks noChangeArrowheads="1"/>
          </p:cNvSpPr>
          <p:nvPr userDrawn="1"/>
        </p:nvSpPr>
        <p:spPr bwMode="auto">
          <a:xfrm>
            <a:off x="582298" y="5293360"/>
            <a:ext cx="5679957" cy="1200329"/>
          </a:xfrm>
          <a:prstGeom prst="rect">
            <a:avLst/>
          </a:prstGeom>
          <a:noFill/>
          <a:ln w="9525">
            <a:noFill/>
            <a:miter lim="800000"/>
            <a:headEnd/>
            <a:tailEnd/>
          </a:ln>
          <a:effectLst/>
        </p:spPr>
        <p:txBody>
          <a:bodyPr wrap="square">
            <a:spAutoFit/>
          </a:bodyPr>
          <a:lstStyle/>
          <a:p>
            <a:r>
              <a:rPr lang="en-GB" sz="900">
                <a:solidFill>
                  <a:srgbClr val="455560"/>
                </a:solidFill>
                <a:latin typeface="Arial" panose="020B0604020202020204" pitchFamily="34" charset="0"/>
                <a:cs typeface="Arial" panose="020B0604020202020204" pitchFamily="34" charset="0"/>
              </a:rPr>
              <a:t>This </a:t>
            </a:r>
            <a:r>
              <a:rPr lang="en-GB" sz="900" err="1">
                <a:solidFill>
                  <a:srgbClr val="455560"/>
                </a:solidFill>
                <a:latin typeface="Arial" panose="020B0604020202020204" pitchFamily="34" charset="0"/>
                <a:cs typeface="Arial" panose="020B0604020202020204" pitchFamily="34" charset="0"/>
              </a:rPr>
              <a:t>Powerpoint</a:t>
            </a:r>
            <a:r>
              <a:rPr lang="en-GB" sz="900">
                <a:solidFill>
                  <a:srgbClr val="455560"/>
                </a:solidFill>
                <a:latin typeface="Arial" panose="020B0604020202020204" pitchFamily="34" charset="0"/>
                <a:cs typeface="Arial" panose="020B0604020202020204" pitchFamily="34" charset="0"/>
              </a:rPr>
              <a:t> presentation contains confidential information belonging to Hymans Robertson LLP (HR). HR are the owner or the licensee of all intellectual property rights in the </a:t>
            </a:r>
            <a:r>
              <a:rPr lang="en-GB" sz="900" err="1">
                <a:solidFill>
                  <a:srgbClr val="455560"/>
                </a:solidFill>
                <a:latin typeface="Arial" panose="020B0604020202020204" pitchFamily="34" charset="0"/>
                <a:cs typeface="Arial" panose="020B0604020202020204" pitchFamily="34" charset="0"/>
              </a:rPr>
              <a:t>Powerpoint</a:t>
            </a:r>
            <a:r>
              <a:rPr lang="en-GB" sz="900">
                <a:solidFill>
                  <a:srgbClr val="455560"/>
                </a:solidFill>
                <a:latin typeface="Arial" panose="020B0604020202020204" pitchFamily="34" charset="0"/>
                <a:cs typeface="Arial" panose="020B0604020202020204" pitchFamily="34" charset="0"/>
              </a:rPr>
              <a:t> presentation. All such rights are reserved. The material and charts included herewith are provided as background information for illustration purposes only. This </a:t>
            </a:r>
            <a:r>
              <a:rPr lang="en-GB" sz="900" err="1">
                <a:solidFill>
                  <a:srgbClr val="455560"/>
                </a:solidFill>
                <a:latin typeface="Arial" panose="020B0604020202020204" pitchFamily="34" charset="0"/>
                <a:cs typeface="Arial" panose="020B0604020202020204" pitchFamily="34" charset="0"/>
              </a:rPr>
              <a:t>Powerpoint</a:t>
            </a:r>
            <a:r>
              <a:rPr lang="en-GB" sz="900">
                <a:solidFill>
                  <a:srgbClr val="455560"/>
                </a:solidFill>
                <a:latin typeface="Arial" panose="020B0604020202020204" pitchFamily="34" charset="0"/>
                <a:cs typeface="Arial" panose="020B0604020202020204" pitchFamily="34" charset="0"/>
              </a:rPr>
              <a:t> presentation is not a definitive analysis of the subjects covered and should not be regarded as a substitute for specific advice in relation to the matters addressed. It is not advice and should not be relied upon. This </a:t>
            </a:r>
            <a:r>
              <a:rPr lang="en-GB" sz="900" err="1">
                <a:solidFill>
                  <a:srgbClr val="455560"/>
                </a:solidFill>
                <a:latin typeface="Arial" panose="020B0604020202020204" pitchFamily="34" charset="0"/>
                <a:cs typeface="Arial" panose="020B0604020202020204" pitchFamily="34" charset="0"/>
              </a:rPr>
              <a:t>Powerpoint</a:t>
            </a:r>
            <a:r>
              <a:rPr lang="en-GB" sz="900">
                <a:solidFill>
                  <a:srgbClr val="455560"/>
                </a:solidFill>
                <a:latin typeface="Arial" panose="020B0604020202020204" pitchFamily="34" charset="0"/>
                <a:cs typeface="Arial" panose="020B0604020202020204" pitchFamily="34" charset="0"/>
              </a:rPr>
              <a:t> presentation should not be released or otherwise disclosed to any third party without prior consent from HR. HR accept no liability for errors or omissions or reliance upon any statement or opinion herein.</a:t>
            </a:r>
          </a:p>
        </p:txBody>
      </p:sp>
      <p:sp>
        <p:nvSpPr>
          <p:cNvPr id="3" name="Title 1">
            <a:extLst>
              <a:ext uri="{FF2B5EF4-FFF2-40B4-BE49-F238E27FC236}">
                <a16:creationId xmlns:a16="http://schemas.microsoft.com/office/drawing/2014/main" id="{50A21AB4-F9AC-4D2C-8FCA-6432876088DB}"/>
              </a:ext>
            </a:extLst>
          </p:cNvPr>
          <p:cNvSpPr txBox="1">
            <a:spLocks/>
          </p:cNvSpPr>
          <p:nvPr userDrawn="1"/>
        </p:nvSpPr>
        <p:spPr>
          <a:xfrm>
            <a:off x="582297" y="1709740"/>
            <a:ext cx="7886700" cy="285273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rgbClr val="455560"/>
                </a:solidFill>
                <a:latin typeface="Times" panose="02020603050405020304" pitchFamily="18" charset="0"/>
                <a:ea typeface="+mj-ea"/>
                <a:cs typeface="Times" panose="02020603050405020304" pitchFamily="18" charset="0"/>
              </a:defRPr>
            </a:lvl1pPr>
          </a:lstStyle>
          <a:p>
            <a:r>
              <a:rPr lang="en-US"/>
              <a:t>Thank you</a:t>
            </a:r>
            <a:endParaRPr lang="en-GB"/>
          </a:p>
        </p:txBody>
      </p:sp>
      <p:grpSp>
        <p:nvGrpSpPr>
          <p:cNvPr id="4" name="Group 3">
            <a:extLst>
              <a:ext uri="{FF2B5EF4-FFF2-40B4-BE49-F238E27FC236}">
                <a16:creationId xmlns:a16="http://schemas.microsoft.com/office/drawing/2014/main" id="{91CBDEC2-1000-44AF-BB5F-8198A385E538}"/>
              </a:ext>
            </a:extLst>
          </p:cNvPr>
          <p:cNvGrpSpPr/>
          <p:nvPr userDrawn="1"/>
        </p:nvGrpSpPr>
        <p:grpSpPr>
          <a:xfrm>
            <a:off x="5958430" y="6525517"/>
            <a:ext cx="280281" cy="207798"/>
            <a:chOff x="5958430" y="6525517"/>
            <a:chExt cx="280281" cy="207798"/>
          </a:xfrm>
        </p:grpSpPr>
        <p:sp>
          <p:nvSpPr>
            <p:cNvPr id="5" name="Freeform: Shape 4">
              <a:extLst>
                <a:ext uri="{FF2B5EF4-FFF2-40B4-BE49-F238E27FC236}">
                  <a16:creationId xmlns:a16="http://schemas.microsoft.com/office/drawing/2014/main" id="{AA9D70CB-0B2A-487C-9459-657766B5AA81}"/>
                </a:ext>
              </a:extLst>
            </p:cNvPr>
            <p:cNvSpPr/>
            <p:nvPr/>
          </p:nvSpPr>
          <p:spPr>
            <a:xfrm>
              <a:off x="5992150" y="6601379"/>
              <a:ext cx="212780" cy="131936"/>
            </a:xfrm>
            <a:custGeom>
              <a:avLst/>
              <a:gdLst>
                <a:gd name="connsiteX0" fmla="*/ 170311 w 174920"/>
                <a:gd name="connsiteY0" fmla="*/ 108461 h 108461"/>
                <a:gd name="connsiteX1" fmla="*/ 111446 w 174920"/>
                <a:gd name="connsiteY1" fmla="*/ 108461 h 108461"/>
                <a:gd name="connsiteX2" fmla="*/ 106838 w 174920"/>
                <a:gd name="connsiteY2" fmla="*/ 103957 h 108461"/>
                <a:gd name="connsiteX3" fmla="*/ 106838 w 174920"/>
                <a:gd name="connsiteY3" fmla="*/ 103852 h 108461"/>
                <a:gd name="connsiteX4" fmla="*/ 106838 w 174920"/>
                <a:gd name="connsiteY4" fmla="*/ 41007 h 108461"/>
                <a:gd name="connsiteX5" fmla="*/ 68083 w 174920"/>
                <a:gd name="connsiteY5" fmla="*/ 41007 h 108461"/>
                <a:gd name="connsiteX6" fmla="*/ 68083 w 174920"/>
                <a:gd name="connsiteY6" fmla="*/ 103852 h 108461"/>
                <a:gd name="connsiteX7" fmla="*/ 63579 w 174920"/>
                <a:gd name="connsiteY7" fmla="*/ 108461 h 108461"/>
                <a:gd name="connsiteX8" fmla="*/ 63474 w 174920"/>
                <a:gd name="connsiteY8" fmla="*/ 108461 h 108461"/>
                <a:gd name="connsiteX9" fmla="*/ 4609 w 174920"/>
                <a:gd name="connsiteY9" fmla="*/ 108461 h 108461"/>
                <a:gd name="connsiteX10" fmla="*/ 0 w 174920"/>
                <a:gd name="connsiteY10" fmla="*/ 103957 h 108461"/>
                <a:gd name="connsiteX11" fmla="*/ 0 w 174920"/>
                <a:gd name="connsiteY11" fmla="*/ 103852 h 108461"/>
                <a:gd name="connsiteX12" fmla="*/ 0 w 174920"/>
                <a:gd name="connsiteY12" fmla="*/ 4609 h 108461"/>
                <a:gd name="connsiteX13" fmla="*/ 4609 w 174920"/>
                <a:gd name="connsiteY13" fmla="*/ 0 h 108461"/>
                <a:gd name="connsiteX14" fmla="*/ 9218 w 174920"/>
                <a:gd name="connsiteY14" fmla="*/ 4609 h 108461"/>
                <a:gd name="connsiteX15" fmla="*/ 9218 w 174920"/>
                <a:gd name="connsiteY15" fmla="*/ 99243 h 108461"/>
                <a:gd name="connsiteX16" fmla="*/ 58866 w 174920"/>
                <a:gd name="connsiteY16" fmla="*/ 99243 h 108461"/>
                <a:gd name="connsiteX17" fmla="*/ 58866 w 174920"/>
                <a:gd name="connsiteY17" fmla="*/ 36398 h 108461"/>
                <a:gd name="connsiteX18" fmla="*/ 63474 w 174920"/>
                <a:gd name="connsiteY18" fmla="*/ 31789 h 108461"/>
                <a:gd name="connsiteX19" fmla="*/ 111446 w 174920"/>
                <a:gd name="connsiteY19" fmla="*/ 31789 h 108461"/>
                <a:gd name="connsiteX20" fmla="*/ 116003 w 174920"/>
                <a:gd name="connsiteY20" fmla="*/ 36398 h 108461"/>
                <a:gd name="connsiteX21" fmla="*/ 116003 w 174920"/>
                <a:gd name="connsiteY21" fmla="*/ 99243 h 108461"/>
                <a:gd name="connsiteX22" fmla="*/ 165703 w 174920"/>
                <a:gd name="connsiteY22" fmla="*/ 99243 h 108461"/>
                <a:gd name="connsiteX23" fmla="*/ 165703 w 174920"/>
                <a:gd name="connsiteY23" fmla="*/ 4609 h 108461"/>
                <a:gd name="connsiteX24" fmla="*/ 170311 w 174920"/>
                <a:gd name="connsiteY24" fmla="*/ 0 h 108461"/>
                <a:gd name="connsiteX25" fmla="*/ 174920 w 174920"/>
                <a:gd name="connsiteY25" fmla="*/ 4609 h 108461"/>
                <a:gd name="connsiteX26" fmla="*/ 174920 w 174920"/>
                <a:gd name="connsiteY26" fmla="*/ 104114 h 108461"/>
                <a:gd name="connsiteX27" fmla="*/ 170311 w 174920"/>
                <a:gd name="connsiteY27" fmla="*/ 108461 h 10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920" h="108461">
                  <a:moveTo>
                    <a:pt x="170311" y="108461"/>
                  </a:moveTo>
                  <a:lnTo>
                    <a:pt x="111446" y="108461"/>
                  </a:lnTo>
                  <a:cubicBezTo>
                    <a:pt x="108930" y="108490"/>
                    <a:pt x="106867" y="106474"/>
                    <a:pt x="106838" y="103957"/>
                  </a:cubicBezTo>
                  <a:cubicBezTo>
                    <a:pt x="106837" y="103922"/>
                    <a:pt x="106837" y="103887"/>
                    <a:pt x="106838" y="103852"/>
                  </a:cubicBezTo>
                  <a:lnTo>
                    <a:pt x="106838" y="41007"/>
                  </a:lnTo>
                  <a:lnTo>
                    <a:pt x="68083" y="41007"/>
                  </a:lnTo>
                  <a:lnTo>
                    <a:pt x="68083" y="103852"/>
                  </a:lnTo>
                  <a:cubicBezTo>
                    <a:pt x="68112" y="106369"/>
                    <a:pt x="66096" y="108431"/>
                    <a:pt x="63579" y="108461"/>
                  </a:cubicBezTo>
                  <a:cubicBezTo>
                    <a:pt x="63544" y="108461"/>
                    <a:pt x="63509" y="108461"/>
                    <a:pt x="63474" y="108461"/>
                  </a:cubicBezTo>
                  <a:lnTo>
                    <a:pt x="4609" y="108461"/>
                  </a:lnTo>
                  <a:cubicBezTo>
                    <a:pt x="2093" y="108490"/>
                    <a:pt x="29" y="106474"/>
                    <a:pt x="0" y="103957"/>
                  </a:cubicBezTo>
                  <a:cubicBezTo>
                    <a:pt x="0" y="103922"/>
                    <a:pt x="0" y="103887"/>
                    <a:pt x="0" y="103852"/>
                  </a:cubicBezTo>
                  <a:lnTo>
                    <a:pt x="0" y="4609"/>
                  </a:lnTo>
                  <a:cubicBezTo>
                    <a:pt x="0" y="2063"/>
                    <a:pt x="2064" y="0"/>
                    <a:pt x="4609" y="0"/>
                  </a:cubicBezTo>
                  <a:cubicBezTo>
                    <a:pt x="7154" y="0"/>
                    <a:pt x="9218" y="2063"/>
                    <a:pt x="9218" y="4609"/>
                  </a:cubicBezTo>
                  <a:lnTo>
                    <a:pt x="9218" y="99243"/>
                  </a:lnTo>
                  <a:lnTo>
                    <a:pt x="58866" y="99243"/>
                  </a:lnTo>
                  <a:lnTo>
                    <a:pt x="58866" y="36398"/>
                  </a:lnTo>
                  <a:cubicBezTo>
                    <a:pt x="58894" y="33864"/>
                    <a:pt x="60940" y="31818"/>
                    <a:pt x="63474" y="31789"/>
                  </a:cubicBezTo>
                  <a:lnTo>
                    <a:pt x="111446" y="31789"/>
                  </a:lnTo>
                  <a:cubicBezTo>
                    <a:pt x="113971" y="31818"/>
                    <a:pt x="116003" y="33873"/>
                    <a:pt x="116003" y="36398"/>
                  </a:cubicBezTo>
                  <a:lnTo>
                    <a:pt x="116003" y="99243"/>
                  </a:lnTo>
                  <a:lnTo>
                    <a:pt x="165703" y="99243"/>
                  </a:lnTo>
                  <a:lnTo>
                    <a:pt x="165703" y="4609"/>
                  </a:lnTo>
                  <a:cubicBezTo>
                    <a:pt x="165703" y="2063"/>
                    <a:pt x="167766" y="0"/>
                    <a:pt x="170311" y="0"/>
                  </a:cubicBezTo>
                  <a:cubicBezTo>
                    <a:pt x="172857" y="0"/>
                    <a:pt x="174920" y="2063"/>
                    <a:pt x="174920" y="4609"/>
                  </a:cubicBezTo>
                  <a:lnTo>
                    <a:pt x="174920" y="104114"/>
                  </a:lnTo>
                  <a:cubicBezTo>
                    <a:pt x="174808" y="106569"/>
                    <a:pt x="172769" y="108492"/>
                    <a:pt x="170311" y="108461"/>
                  </a:cubicBezTo>
                  <a:close/>
                </a:path>
              </a:pathLst>
            </a:custGeom>
            <a:solidFill>
              <a:schemeClr val="accent5"/>
            </a:solidFill>
            <a:ln w="5144" cap="flat">
              <a:solidFill>
                <a:schemeClr val="accent5"/>
              </a:solidFill>
              <a:prstDash val="solid"/>
              <a:miter/>
            </a:ln>
          </p:spPr>
          <p:txBody>
            <a:bodyPr rtlCol="0" anchor="ctr"/>
            <a:lstStyle/>
            <a:p>
              <a:endParaRPr lang="en-GB"/>
            </a:p>
          </p:txBody>
        </p:sp>
        <p:sp>
          <p:nvSpPr>
            <p:cNvPr id="6" name="Freeform: Shape 5">
              <a:extLst>
                <a:ext uri="{FF2B5EF4-FFF2-40B4-BE49-F238E27FC236}">
                  <a16:creationId xmlns:a16="http://schemas.microsoft.com/office/drawing/2014/main" id="{F9C9E781-075E-4750-8C7B-09C688163293}"/>
                </a:ext>
              </a:extLst>
            </p:cNvPr>
            <p:cNvSpPr/>
            <p:nvPr/>
          </p:nvSpPr>
          <p:spPr>
            <a:xfrm>
              <a:off x="5958430" y="6525517"/>
              <a:ext cx="280281" cy="107672"/>
            </a:xfrm>
            <a:custGeom>
              <a:avLst/>
              <a:gdLst>
                <a:gd name="connsiteX0" fmla="*/ 4573 w 230411"/>
                <a:gd name="connsiteY0" fmla="*/ 88392 h 88514"/>
                <a:gd name="connsiteX1" fmla="*/ 802 w 230411"/>
                <a:gd name="connsiteY1" fmla="*/ 86455 h 88514"/>
                <a:gd name="connsiteX2" fmla="*/ 1902 w 230411"/>
                <a:gd name="connsiteY2" fmla="*/ 80170 h 88514"/>
                <a:gd name="connsiteX3" fmla="*/ 112510 w 230411"/>
                <a:gd name="connsiteY3" fmla="*/ 828 h 88514"/>
                <a:gd name="connsiteX4" fmla="*/ 117747 w 230411"/>
                <a:gd name="connsiteY4" fmla="*/ 828 h 88514"/>
                <a:gd name="connsiteX5" fmla="*/ 228460 w 230411"/>
                <a:gd name="connsiteY5" fmla="*/ 80170 h 88514"/>
                <a:gd name="connsiteX6" fmla="*/ 229592 w 230411"/>
                <a:gd name="connsiteY6" fmla="*/ 86513 h 88514"/>
                <a:gd name="connsiteX7" fmla="*/ 229560 w 230411"/>
                <a:gd name="connsiteY7" fmla="*/ 86559 h 88514"/>
                <a:gd name="connsiteX8" fmla="*/ 223138 w 230411"/>
                <a:gd name="connsiteY8" fmla="*/ 87673 h 88514"/>
                <a:gd name="connsiteX9" fmla="*/ 223118 w 230411"/>
                <a:gd name="connsiteY9" fmla="*/ 87659 h 88514"/>
                <a:gd name="connsiteX10" fmla="*/ 115181 w 230411"/>
                <a:gd name="connsiteY10" fmla="*/ 10254 h 88514"/>
                <a:gd name="connsiteX11" fmla="*/ 7244 w 230411"/>
                <a:gd name="connsiteY11" fmla="*/ 87554 h 88514"/>
                <a:gd name="connsiteX12" fmla="*/ 4573 w 230411"/>
                <a:gd name="connsiteY12" fmla="*/ 88392 h 88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0411" h="88514">
                  <a:moveTo>
                    <a:pt x="4573" y="88392"/>
                  </a:moveTo>
                  <a:cubicBezTo>
                    <a:pt x="3082" y="88372"/>
                    <a:pt x="1687" y="87655"/>
                    <a:pt x="802" y="86455"/>
                  </a:cubicBezTo>
                  <a:cubicBezTo>
                    <a:pt x="-604" y="84410"/>
                    <a:pt x="-115" y="81616"/>
                    <a:pt x="1902" y="80170"/>
                  </a:cubicBezTo>
                  <a:lnTo>
                    <a:pt x="112510" y="828"/>
                  </a:lnTo>
                  <a:cubicBezTo>
                    <a:pt x="114081" y="-276"/>
                    <a:pt x="116176" y="-276"/>
                    <a:pt x="117747" y="828"/>
                  </a:cubicBezTo>
                  <a:lnTo>
                    <a:pt x="228460" y="80170"/>
                  </a:lnTo>
                  <a:cubicBezTo>
                    <a:pt x="230524" y="81609"/>
                    <a:pt x="231031" y="84449"/>
                    <a:pt x="229592" y="86513"/>
                  </a:cubicBezTo>
                  <a:cubicBezTo>
                    <a:pt x="229582" y="86529"/>
                    <a:pt x="229571" y="86544"/>
                    <a:pt x="229560" y="86559"/>
                  </a:cubicBezTo>
                  <a:cubicBezTo>
                    <a:pt x="228094" y="88640"/>
                    <a:pt x="225219" y="89139"/>
                    <a:pt x="223138" y="87673"/>
                  </a:cubicBezTo>
                  <a:cubicBezTo>
                    <a:pt x="223131" y="87669"/>
                    <a:pt x="223125" y="87664"/>
                    <a:pt x="223118" y="87659"/>
                  </a:cubicBezTo>
                  <a:lnTo>
                    <a:pt x="115181" y="10254"/>
                  </a:lnTo>
                  <a:lnTo>
                    <a:pt x="7244" y="87554"/>
                  </a:lnTo>
                  <a:cubicBezTo>
                    <a:pt x="6465" y="88110"/>
                    <a:pt x="5530" y="88404"/>
                    <a:pt x="4573" y="88392"/>
                  </a:cubicBezTo>
                  <a:close/>
                </a:path>
              </a:pathLst>
            </a:custGeom>
            <a:solidFill>
              <a:schemeClr val="accent5"/>
            </a:solidFill>
            <a:ln w="5144" cap="flat">
              <a:solidFill>
                <a:schemeClr val="accent5"/>
              </a:solidFill>
              <a:prstDash val="solid"/>
              <a:miter/>
            </a:ln>
          </p:spPr>
          <p:txBody>
            <a:bodyPr rtlCol="0" anchor="ctr"/>
            <a:lstStyle/>
            <a:p>
              <a:endParaRPr lang="en-GB"/>
            </a:p>
          </p:txBody>
        </p:sp>
      </p:grpSp>
      <p:sp>
        <p:nvSpPr>
          <p:cNvPr id="7" name="Isosceles Triangle 6">
            <a:hlinkClick r:id="" action="ppaction://hlinkshowjump?jump=previousslide"/>
            <a:extLst>
              <a:ext uri="{FF2B5EF4-FFF2-40B4-BE49-F238E27FC236}">
                <a16:creationId xmlns:a16="http://schemas.microsoft.com/office/drawing/2014/main" id="{9FDA75D8-B19A-4983-9E3B-42AD4EEADAB2}"/>
              </a:ext>
            </a:extLst>
          </p:cNvPr>
          <p:cNvSpPr/>
          <p:nvPr userDrawn="1"/>
        </p:nvSpPr>
        <p:spPr>
          <a:xfrm rot="16200000">
            <a:off x="5576886" y="6553931"/>
            <a:ext cx="203200" cy="175172"/>
          </a:xfrm>
          <a:prstGeom prst="triangle">
            <a:avLst/>
          </a:prstGeom>
          <a:solidFill>
            <a:schemeClr val="bg1"/>
          </a:solidFill>
          <a:ln w="158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ction="ppaction://hlinksldjump"/>
            <a:extLst>
              <a:ext uri="{FF2B5EF4-FFF2-40B4-BE49-F238E27FC236}">
                <a16:creationId xmlns:a16="http://schemas.microsoft.com/office/drawing/2014/main" id="{F2C8B78D-F50C-4EF9-89F1-1C81980B6CB3}"/>
              </a:ext>
            </a:extLst>
          </p:cNvPr>
          <p:cNvSpPr/>
          <p:nvPr userDrawn="1"/>
        </p:nvSpPr>
        <p:spPr>
          <a:xfrm>
            <a:off x="5927725" y="6486525"/>
            <a:ext cx="346075" cy="266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6683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68A6-35E3-41F7-BB81-30D0E5E3626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4578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3024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F1AC-D32F-4CF6-A224-768468EACF4D}"/>
              </a:ext>
            </a:extLst>
          </p:cNvPr>
          <p:cNvSpPr>
            <a:spLocks noGrp="1"/>
          </p:cNvSpPr>
          <p:nvPr>
            <p:ph type="title"/>
          </p:nvPr>
        </p:nvSpPr>
        <p:spPr/>
        <p:txBody>
          <a:bodyPr/>
          <a:lstStyle/>
          <a:p>
            <a:r>
              <a:rPr lang="en-US"/>
              <a:t>Click to edit Master title style</a:t>
            </a:r>
            <a:endParaRPr lang="en-GB"/>
          </a:p>
        </p:txBody>
      </p:sp>
      <p:sp>
        <p:nvSpPr>
          <p:cNvPr id="9" name="Text Placeholder 8">
            <a:extLst>
              <a:ext uri="{FF2B5EF4-FFF2-40B4-BE49-F238E27FC236}">
                <a16:creationId xmlns:a16="http://schemas.microsoft.com/office/drawing/2014/main" id="{E7F8FFB4-15D0-4252-97BD-4500F80A865E}"/>
              </a:ext>
            </a:extLst>
          </p:cNvPr>
          <p:cNvSpPr>
            <a:spLocks noGrp="1"/>
          </p:cNvSpPr>
          <p:nvPr>
            <p:ph type="body" sz="quarter" idx="10"/>
          </p:nvPr>
        </p:nvSpPr>
        <p:spPr>
          <a:xfrm>
            <a:off x="550863" y="2133600"/>
            <a:ext cx="5437187"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8">
            <a:extLst>
              <a:ext uri="{FF2B5EF4-FFF2-40B4-BE49-F238E27FC236}">
                <a16:creationId xmlns:a16="http://schemas.microsoft.com/office/drawing/2014/main" id="{C79191A3-012B-457B-806A-F0FA6E56385E}"/>
              </a:ext>
            </a:extLst>
          </p:cNvPr>
          <p:cNvSpPr>
            <a:spLocks noGrp="1"/>
          </p:cNvSpPr>
          <p:nvPr>
            <p:ph type="body" sz="quarter" idx="11"/>
          </p:nvPr>
        </p:nvSpPr>
        <p:spPr>
          <a:xfrm>
            <a:off x="6202363" y="2152650"/>
            <a:ext cx="5437187"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31767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F1AC-D32F-4CF6-A224-768468EACF4D}"/>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7F161522-E945-4ADE-ACC5-614D5CF1310B}"/>
              </a:ext>
            </a:extLst>
          </p:cNvPr>
          <p:cNvSpPr>
            <a:spLocks noGrp="1"/>
          </p:cNvSpPr>
          <p:nvPr>
            <p:ph type="body" sz="quarter" idx="10"/>
          </p:nvPr>
        </p:nvSpPr>
        <p:spPr>
          <a:xfrm>
            <a:off x="550863" y="2133600"/>
            <a:ext cx="3565525"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3">
            <a:extLst>
              <a:ext uri="{FF2B5EF4-FFF2-40B4-BE49-F238E27FC236}">
                <a16:creationId xmlns:a16="http://schemas.microsoft.com/office/drawing/2014/main" id="{FCE3B464-F68E-41BD-8C17-ABF1FBB0EAA0}"/>
              </a:ext>
            </a:extLst>
          </p:cNvPr>
          <p:cNvSpPr>
            <a:spLocks noGrp="1"/>
          </p:cNvSpPr>
          <p:nvPr>
            <p:ph type="body" sz="quarter" idx="11"/>
          </p:nvPr>
        </p:nvSpPr>
        <p:spPr>
          <a:xfrm>
            <a:off x="4295775" y="2143125"/>
            <a:ext cx="3600450"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3">
            <a:extLst>
              <a:ext uri="{FF2B5EF4-FFF2-40B4-BE49-F238E27FC236}">
                <a16:creationId xmlns:a16="http://schemas.microsoft.com/office/drawing/2014/main" id="{576DC123-65E3-4FD7-9880-1292B3B446F7}"/>
              </a:ext>
            </a:extLst>
          </p:cNvPr>
          <p:cNvSpPr>
            <a:spLocks noGrp="1"/>
          </p:cNvSpPr>
          <p:nvPr>
            <p:ph type="body" sz="quarter" idx="12"/>
          </p:nvPr>
        </p:nvSpPr>
        <p:spPr>
          <a:xfrm>
            <a:off x="8075613" y="2143125"/>
            <a:ext cx="3565525" cy="4032250"/>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71674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507D-7ED0-45E8-A01C-85D61B1EDA5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7922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82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68A6-35E3-41F7-BB81-30D0E5E3626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5612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F1AC-D32F-4CF6-A224-768468EACF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9F6470-194C-4A4B-BDD2-7C09149F2A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199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ext Box 8">
            <a:extLst>
              <a:ext uri="{FF2B5EF4-FFF2-40B4-BE49-F238E27FC236}">
                <a16:creationId xmlns:a16="http://schemas.microsoft.com/office/drawing/2014/main" id="{B7AF6BA4-9FDF-4B5D-B385-7A68D02E6549}"/>
              </a:ext>
            </a:extLst>
          </p:cNvPr>
          <p:cNvSpPr txBox="1">
            <a:spLocks noChangeArrowheads="1"/>
          </p:cNvSpPr>
          <p:nvPr userDrawn="1"/>
        </p:nvSpPr>
        <p:spPr bwMode="auto">
          <a:xfrm>
            <a:off x="582298" y="5293360"/>
            <a:ext cx="5624538" cy="1200329"/>
          </a:xfrm>
          <a:prstGeom prst="rect">
            <a:avLst/>
          </a:prstGeom>
          <a:noFill/>
          <a:ln w="9525">
            <a:noFill/>
            <a:miter lim="800000"/>
            <a:headEnd/>
            <a:tailEnd/>
          </a:ln>
          <a:effectLst/>
        </p:spPr>
        <p:txBody>
          <a:bodyPr wrap="square">
            <a:spAutoFit/>
          </a:bodyPr>
          <a:lstStyle/>
          <a:p>
            <a:r>
              <a:rPr lang="en-GB" sz="900">
                <a:solidFill>
                  <a:schemeClr val="bg1"/>
                </a:solidFill>
                <a:latin typeface="Arial" panose="020B0604020202020204" pitchFamily="34" charset="0"/>
                <a:cs typeface="Arial" panose="020B0604020202020204" pitchFamily="34" charset="0"/>
              </a:rPr>
              <a:t>This </a:t>
            </a:r>
            <a:r>
              <a:rPr lang="en-GB" sz="900" err="1">
                <a:solidFill>
                  <a:schemeClr val="bg1"/>
                </a:solidFill>
                <a:latin typeface="Arial" panose="020B0604020202020204" pitchFamily="34" charset="0"/>
                <a:cs typeface="Arial" panose="020B0604020202020204" pitchFamily="34" charset="0"/>
              </a:rPr>
              <a:t>Powerpoint</a:t>
            </a:r>
            <a:r>
              <a:rPr lang="en-GB" sz="900">
                <a:solidFill>
                  <a:schemeClr val="bg1"/>
                </a:solidFill>
                <a:latin typeface="Arial" panose="020B0604020202020204" pitchFamily="34" charset="0"/>
                <a:cs typeface="Arial" panose="020B0604020202020204" pitchFamily="34" charset="0"/>
              </a:rPr>
              <a:t> presentation contains confidential information belonging to Hymans Robertson LLP (HR). </a:t>
            </a:r>
            <a:br>
              <a:rPr lang="en-GB" sz="900">
                <a:solidFill>
                  <a:schemeClr val="bg1"/>
                </a:solidFill>
                <a:latin typeface="Arial" panose="020B0604020202020204" pitchFamily="34" charset="0"/>
                <a:cs typeface="Arial" panose="020B0604020202020204" pitchFamily="34" charset="0"/>
              </a:rPr>
            </a:br>
            <a:r>
              <a:rPr lang="en-GB" sz="900">
                <a:solidFill>
                  <a:schemeClr val="bg1"/>
                </a:solidFill>
                <a:latin typeface="Arial" panose="020B0604020202020204" pitchFamily="34" charset="0"/>
                <a:cs typeface="Arial" panose="020B0604020202020204" pitchFamily="34" charset="0"/>
              </a:rPr>
              <a:t>HR are the owner or the licensee of all intellectual property rights in the </a:t>
            </a:r>
            <a:r>
              <a:rPr lang="en-GB" sz="900" err="1">
                <a:solidFill>
                  <a:schemeClr val="bg1"/>
                </a:solidFill>
                <a:latin typeface="Arial" panose="020B0604020202020204" pitchFamily="34" charset="0"/>
                <a:cs typeface="Arial" panose="020B0604020202020204" pitchFamily="34" charset="0"/>
              </a:rPr>
              <a:t>Powerpoint</a:t>
            </a:r>
            <a:r>
              <a:rPr lang="en-GB" sz="900">
                <a:solidFill>
                  <a:schemeClr val="bg1"/>
                </a:solidFill>
                <a:latin typeface="Arial" panose="020B0604020202020204" pitchFamily="34" charset="0"/>
                <a:cs typeface="Arial" panose="020B0604020202020204" pitchFamily="34" charset="0"/>
              </a:rPr>
              <a:t> presentation. All such rights are reserved. The material and charts included herewith are provided as background information for illustration purposes only. This </a:t>
            </a:r>
            <a:r>
              <a:rPr lang="en-GB" sz="900" err="1">
                <a:solidFill>
                  <a:schemeClr val="bg1"/>
                </a:solidFill>
                <a:latin typeface="Arial" panose="020B0604020202020204" pitchFamily="34" charset="0"/>
                <a:cs typeface="Arial" panose="020B0604020202020204" pitchFamily="34" charset="0"/>
              </a:rPr>
              <a:t>Powerpoint</a:t>
            </a:r>
            <a:r>
              <a:rPr lang="en-GB" sz="900">
                <a:solidFill>
                  <a:schemeClr val="bg1"/>
                </a:solidFill>
                <a:latin typeface="Arial" panose="020B0604020202020204" pitchFamily="34" charset="0"/>
                <a:cs typeface="Arial" panose="020B0604020202020204" pitchFamily="34" charset="0"/>
              </a:rPr>
              <a:t> presentation is not a definitive analysis of the subjects covered and should not be regarded as a substitute for specific advice in relation to the matters addressed. It is not advice and should not be relied upon. This </a:t>
            </a:r>
            <a:r>
              <a:rPr lang="en-GB" sz="900" err="1">
                <a:solidFill>
                  <a:schemeClr val="bg1"/>
                </a:solidFill>
                <a:latin typeface="Arial" panose="020B0604020202020204" pitchFamily="34" charset="0"/>
                <a:cs typeface="Arial" panose="020B0604020202020204" pitchFamily="34" charset="0"/>
              </a:rPr>
              <a:t>Powerpoint</a:t>
            </a:r>
            <a:r>
              <a:rPr lang="en-GB" sz="900">
                <a:solidFill>
                  <a:schemeClr val="bg1"/>
                </a:solidFill>
                <a:latin typeface="Arial" panose="020B0604020202020204" pitchFamily="34" charset="0"/>
                <a:cs typeface="Arial" panose="020B0604020202020204" pitchFamily="34" charset="0"/>
              </a:rPr>
              <a:t> presentation should not be released or otherwise disclosed to any third party without prior consent from HR. HR accept no liability for errors or omissions or reliance upon any statement or opinion herein.</a:t>
            </a:r>
          </a:p>
        </p:txBody>
      </p:sp>
      <p:sp>
        <p:nvSpPr>
          <p:cNvPr id="3" name="Title 1">
            <a:extLst>
              <a:ext uri="{FF2B5EF4-FFF2-40B4-BE49-F238E27FC236}">
                <a16:creationId xmlns:a16="http://schemas.microsoft.com/office/drawing/2014/main" id="{5E1D0FEC-934A-4180-A3AD-97EB7BDBFC80}"/>
              </a:ext>
            </a:extLst>
          </p:cNvPr>
          <p:cNvSpPr txBox="1">
            <a:spLocks/>
          </p:cNvSpPr>
          <p:nvPr userDrawn="1"/>
        </p:nvSpPr>
        <p:spPr>
          <a:xfrm>
            <a:off x="582297" y="1709740"/>
            <a:ext cx="7886700" cy="285273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rgbClr val="455560"/>
                </a:solidFill>
                <a:latin typeface="Times" panose="02020603050405020304" pitchFamily="18" charset="0"/>
                <a:ea typeface="+mj-ea"/>
                <a:cs typeface="Times" panose="02020603050405020304" pitchFamily="18" charset="0"/>
              </a:defRPr>
            </a:lvl1pPr>
          </a:lstStyle>
          <a:p>
            <a:r>
              <a:rPr lang="en-US">
                <a:solidFill>
                  <a:schemeClr val="bg1"/>
                </a:solidFill>
              </a:rPr>
              <a:t>Thank you</a:t>
            </a:r>
            <a:endParaRPr lang="en-GB">
              <a:solidFill>
                <a:schemeClr val="bg1"/>
              </a:solidFill>
            </a:endParaRPr>
          </a:p>
        </p:txBody>
      </p:sp>
    </p:spTree>
    <p:extLst>
      <p:ext uri="{BB962C8B-B14F-4D97-AF65-F5344CB8AC3E}">
        <p14:creationId xmlns:p14="http://schemas.microsoft.com/office/powerpoint/2010/main" val="937665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jpeg"/><Relationship Id="rId13" Type="http://schemas.openxmlformats.org/officeDocument/2006/relationships/slide" Target="../slides/slide24.xml"/><Relationship Id="rId3" Type="http://schemas.openxmlformats.org/officeDocument/2006/relationships/slideLayout" Target="../slideLayouts/slideLayout5.xml"/><Relationship Id="rId7" Type="http://schemas.openxmlformats.org/officeDocument/2006/relationships/theme" Target="../theme/theme2.xml"/><Relationship Id="rId12" Type="http://schemas.openxmlformats.org/officeDocument/2006/relationships/slide" Target="../slides/slide22.xml"/><Relationship Id="rId2" Type="http://schemas.openxmlformats.org/officeDocument/2006/relationships/slideLayout" Target="../slideLayouts/slideLayout4.xml"/><Relationship Id="rId16" Type="http://schemas.openxmlformats.org/officeDocument/2006/relationships/slide" Target="../slides/slide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 Target="../slides/slide17.xml"/><Relationship Id="rId5" Type="http://schemas.openxmlformats.org/officeDocument/2006/relationships/slideLayout" Target="../slideLayouts/slideLayout7.xml"/><Relationship Id="rId1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Layout" Target="../slideLayouts/slideLayout6.xml"/><Relationship Id="rId9" Type="http://schemas.openxmlformats.org/officeDocument/2006/relationships/image" Target="../media/image4.png"/><Relationship Id="rId14" Type="http://schemas.openxmlformats.org/officeDocument/2006/relationships/slide" Target="../slides/slide1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slide" Target="../slides/slid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5" name="Picture 34" descr="Icon&#10;&#10;Description automatically generated">
            <a:extLst>
              <a:ext uri="{FF2B5EF4-FFF2-40B4-BE49-F238E27FC236}">
                <a16:creationId xmlns:a16="http://schemas.microsoft.com/office/drawing/2014/main" id="{2E73C752-3B25-43D6-95F1-B3D8770C522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9042"/>
          <a:stretch/>
        </p:blipFill>
        <p:spPr>
          <a:xfrm>
            <a:off x="2028825" y="321353"/>
            <a:ext cx="10163175" cy="6535245"/>
          </a:xfrm>
          <a:prstGeom prst="rect">
            <a:avLst/>
          </a:prstGeom>
        </p:spPr>
      </p:pic>
      <p:grpSp>
        <p:nvGrpSpPr>
          <p:cNvPr id="6" name="Group 5">
            <a:extLst>
              <a:ext uri="{FF2B5EF4-FFF2-40B4-BE49-F238E27FC236}">
                <a16:creationId xmlns:a16="http://schemas.microsoft.com/office/drawing/2014/main" id="{7A15B5EB-B0A0-4F16-B31A-A6B3588F5178}"/>
              </a:ext>
            </a:extLst>
          </p:cNvPr>
          <p:cNvGrpSpPr/>
          <p:nvPr userDrawn="1"/>
        </p:nvGrpSpPr>
        <p:grpSpPr>
          <a:xfrm>
            <a:off x="-1136705" y="12869"/>
            <a:ext cx="896281" cy="6864316"/>
            <a:chOff x="-953825" y="12869"/>
            <a:chExt cx="896281" cy="6864316"/>
          </a:xfrm>
        </p:grpSpPr>
        <p:sp>
          <p:nvSpPr>
            <p:cNvPr id="8" name="Rectangle 57">
              <a:extLst>
                <a:ext uri="{FF2B5EF4-FFF2-40B4-BE49-F238E27FC236}">
                  <a16:creationId xmlns:a16="http://schemas.microsoft.com/office/drawing/2014/main" id="{7A937974-1AA1-4610-868F-6A1814772101}"/>
                </a:ext>
              </a:extLst>
            </p:cNvPr>
            <p:cNvSpPr>
              <a:spLocks noChangeArrowheads="1"/>
            </p:cNvSpPr>
            <p:nvPr userDrawn="1"/>
          </p:nvSpPr>
          <p:spPr bwMode="gray">
            <a:xfrm>
              <a:off x="-507533" y="12869"/>
              <a:ext cx="449989" cy="431801"/>
            </a:xfrm>
            <a:prstGeom prst="rect">
              <a:avLst/>
            </a:prstGeom>
            <a:solidFill>
              <a:srgbClr val="3FA6CC"/>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63</a:t>
              </a:r>
            </a:p>
            <a:p>
              <a:pPr algn="r">
                <a:lnSpc>
                  <a:spcPct val="90000"/>
                </a:lnSpc>
                <a:defRPr/>
              </a:pPr>
              <a:r>
                <a:rPr lang="de-DE" sz="900">
                  <a:solidFill>
                    <a:schemeClr val="bg1"/>
                  </a:solidFill>
                  <a:latin typeface="Arial" panose="020B0604020202020204" pitchFamily="34" charset="0"/>
                  <a:cs typeface="Arial" panose="020B0604020202020204" pitchFamily="34" charset="0"/>
                </a:rPr>
                <a:t>166</a:t>
              </a:r>
            </a:p>
            <a:p>
              <a:pPr algn="r">
                <a:lnSpc>
                  <a:spcPct val="90000"/>
                </a:lnSpc>
                <a:defRPr/>
              </a:pPr>
              <a:r>
                <a:rPr lang="de-DE" sz="900">
                  <a:solidFill>
                    <a:schemeClr val="bg1"/>
                  </a:solidFill>
                  <a:latin typeface="Arial" panose="020B0604020202020204" pitchFamily="34" charset="0"/>
                  <a:cs typeface="Arial" panose="020B0604020202020204" pitchFamily="34" charset="0"/>
                </a:rPr>
                <a:t>204</a:t>
              </a:r>
            </a:p>
          </p:txBody>
        </p:sp>
        <p:sp>
          <p:nvSpPr>
            <p:cNvPr id="11" name="Rectangle 71">
              <a:extLst>
                <a:ext uri="{FF2B5EF4-FFF2-40B4-BE49-F238E27FC236}">
                  <a16:creationId xmlns:a16="http://schemas.microsoft.com/office/drawing/2014/main" id="{7D26429D-1988-4F78-93AB-10B96FEDD7E9}"/>
                </a:ext>
              </a:extLst>
            </p:cNvPr>
            <p:cNvSpPr>
              <a:spLocks noChangeArrowheads="1"/>
            </p:cNvSpPr>
            <p:nvPr userDrawn="1"/>
          </p:nvSpPr>
          <p:spPr bwMode="gray">
            <a:xfrm>
              <a:off x="-507533" y="444669"/>
              <a:ext cx="449989" cy="431800"/>
            </a:xfrm>
            <a:prstGeom prst="rect">
              <a:avLst/>
            </a:prstGeom>
            <a:solidFill>
              <a:srgbClr val="6CBCD8"/>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108</a:t>
              </a:r>
            </a:p>
            <a:p>
              <a:pPr algn="r">
                <a:lnSpc>
                  <a:spcPct val="90000"/>
                </a:lnSpc>
                <a:defRPr/>
              </a:pPr>
              <a:r>
                <a:rPr lang="de-DE" sz="900">
                  <a:solidFill>
                    <a:srgbClr val="4B4B4B"/>
                  </a:solidFill>
                  <a:latin typeface="Arial" panose="020B0604020202020204" pitchFamily="34" charset="0"/>
                  <a:cs typeface="Arial" panose="020B0604020202020204" pitchFamily="34" charset="0"/>
                </a:rPr>
                <a:t>188</a:t>
              </a:r>
            </a:p>
            <a:p>
              <a:pPr algn="r">
                <a:lnSpc>
                  <a:spcPct val="90000"/>
                </a:lnSpc>
                <a:defRPr/>
              </a:pPr>
              <a:r>
                <a:rPr lang="de-DE" sz="900">
                  <a:solidFill>
                    <a:srgbClr val="4B4B4B"/>
                  </a:solidFill>
                  <a:latin typeface="Arial" panose="020B0604020202020204" pitchFamily="34" charset="0"/>
                  <a:cs typeface="Arial" panose="020B0604020202020204" pitchFamily="34" charset="0"/>
                </a:rPr>
                <a:t>216</a:t>
              </a:r>
            </a:p>
          </p:txBody>
        </p:sp>
        <p:sp>
          <p:nvSpPr>
            <p:cNvPr id="12" name="Rectangle 72">
              <a:extLst>
                <a:ext uri="{FF2B5EF4-FFF2-40B4-BE49-F238E27FC236}">
                  <a16:creationId xmlns:a16="http://schemas.microsoft.com/office/drawing/2014/main" id="{8AC1F23C-EB62-4A89-8124-53ACCFD51242}"/>
                </a:ext>
              </a:extLst>
            </p:cNvPr>
            <p:cNvSpPr>
              <a:spLocks noChangeArrowheads="1"/>
            </p:cNvSpPr>
            <p:nvPr userDrawn="1"/>
          </p:nvSpPr>
          <p:spPr bwMode="gray">
            <a:xfrm>
              <a:off x="-507533" y="876469"/>
              <a:ext cx="449989" cy="431800"/>
            </a:xfrm>
            <a:prstGeom prst="rect">
              <a:avLst/>
            </a:prstGeom>
            <a:solidFill>
              <a:srgbClr val="9BD2E5"/>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155</a:t>
              </a:r>
            </a:p>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229</a:t>
              </a:r>
            </a:p>
          </p:txBody>
        </p:sp>
        <p:sp>
          <p:nvSpPr>
            <p:cNvPr id="13" name="Rectangle 73">
              <a:extLst>
                <a:ext uri="{FF2B5EF4-FFF2-40B4-BE49-F238E27FC236}">
                  <a16:creationId xmlns:a16="http://schemas.microsoft.com/office/drawing/2014/main" id="{67A63330-292C-47CE-9653-89FE0F48017D}"/>
                </a:ext>
              </a:extLst>
            </p:cNvPr>
            <p:cNvSpPr>
              <a:spLocks noChangeArrowheads="1"/>
            </p:cNvSpPr>
            <p:nvPr userDrawn="1"/>
          </p:nvSpPr>
          <p:spPr bwMode="gray">
            <a:xfrm>
              <a:off x="-507533" y="1308269"/>
              <a:ext cx="449989" cy="431800"/>
            </a:xfrm>
            <a:prstGeom prst="rect">
              <a:avLst/>
            </a:prstGeom>
            <a:solidFill>
              <a:srgbClr val="D2EAF2"/>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234</a:t>
              </a:r>
            </a:p>
            <a:p>
              <a:pPr algn="r">
                <a:lnSpc>
                  <a:spcPct val="90000"/>
                </a:lnSpc>
                <a:defRPr/>
              </a:pPr>
              <a:r>
                <a:rPr lang="de-DE" sz="900">
                  <a:solidFill>
                    <a:srgbClr val="4B4B4B"/>
                  </a:solidFill>
                  <a:latin typeface="Arial" panose="020B0604020202020204" pitchFamily="34" charset="0"/>
                  <a:cs typeface="Arial" panose="020B0604020202020204" pitchFamily="34" charset="0"/>
                </a:rPr>
                <a:t>242</a:t>
              </a:r>
            </a:p>
          </p:txBody>
        </p:sp>
        <p:sp>
          <p:nvSpPr>
            <p:cNvPr id="14" name="Rectangle 74">
              <a:extLst>
                <a:ext uri="{FF2B5EF4-FFF2-40B4-BE49-F238E27FC236}">
                  <a16:creationId xmlns:a16="http://schemas.microsoft.com/office/drawing/2014/main" id="{3BE98E47-E27B-43B7-91D5-945455272EAF}"/>
                </a:ext>
              </a:extLst>
            </p:cNvPr>
            <p:cNvSpPr>
              <a:spLocks noChangeArrowheads="1"/>
            </p:cNvSpPr>
            <p:nvPr userDrawn="1"/>
          </p:nvSpPr>
          <p:spPr bwMode="gray">
            <a:xfrm>
              <a:off x="-507533" y="1740069"/>
              <a:ext cx="449989" cy="431800"/>
            </a:xfrm>
            <a:prstGeom prst="rect">
              <a:avLst/>
            </a:prstGeom>
            <a:solidFill>
              <a:srgbClr val="FDC82F"/>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253</a:t>
              </a:r>
            </a:p>
            <a:p>
              <a:pPr algn="r">
                <a:lnSpc>
                  <a:spcPct val="90000"/>
                </a:lnSpc>
                <a:defRPr/>
              </a:pPr>
              <a:r>
                <a:rPr lang="de-DE" sz="900">
                  <a:solidFill>
                    <a:schemeClr val="bg1"/>
                  </a:solidFill>
                  <a:latin typeface="Arial" panose="020B0604020202020204" pitchFamily="34" charset="0"/>
                  <a:cs typeface="Arial" panose="020B0604020202020204" pitchFamily="34" charset="0"/>
                </a:rPr>
                <a:t>200</a:t>
              </a:r>
            </a:p>
            <a:p>
              <a:pPr algn="r">
                <a:lnSpc>
                  <a:spcPct val="90000"/>
                </a:lnSpc>
                <a:defRPr/>
              </a:pPr>
              <a:r>
                <a:rPr lang="de-DE" sz="900">
                  <a:solidFill>
                    <a:schemeClr val="bg1"/>
                  </a:solidFill>
                  <a:latin typeface="Arial" panose="020B0604020202020204" pitchFamily="34" charset="0"/>
                  <a:cs typeface="Arial" panose="020B0604020202020204" pitchFamily="34" charset="0"/>
                </a:rPr>
                <a:t>47</a:t>
              </a:r>
            </a:p>
          </p:txBody>
        </p:sp>
        <p:sp>
          <p:nvSpPr>
            <p:cNvPr id="15" name="Rectangle 75">
              <a:extLst>
                <a:ext uri="{FF2B5EF4-FFF2-40B4-BE49-F238E27FC236}">
                  <a16:creationId xmlns:a16="http://schemas.microsoft.com/office/drawing/2014/main" id="{C03F4A9A-B2AD-401C-AD1F-5C892B4C1CC7}"/>
                </a:ext>
              </a:extLst>
            </p:cNvPr>
            <p:cNvSpPr>
              <a:spLocks noChangeArrowheads="1"/>
            </p:cNvSpPr>
            <p:nvPr userDrawn="1"/>
          </p:nvSpPr>
          <p:spPr bwMode="gray">
            <a:xfrm>
              <a:off x="-507533" y="2593482"/>
              <a:ext cx="449989" cy="431800"/>
            </a:xfrm>
            <a:prstGeom prst="rect">
              <a:avLst/>
            </a:prstGeom>
            <a:solidFill>
              <a:srgbClr val="FEDF8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254</a:t>
              </a:r>
            </a:p>
            <a:p>
              <a:pPr algn="r">
                <a:lnSpc>
                  <a:spcPct val="90000"/>
                </a:lnSpc>
                <a:defRPr/>
              </a:pPr>
              <a:r>
                <a:rPr lang="de-DE" sz="900">
                  <a:solidFill>
                    <a:srgbClr val="4B4B4B"/>
                  </a:solidFill>
                  <a:latin typeface="Arial" panose="020B0604020202020204" pitchFamily="34" charset="0"/>
                  <a:cs typeface="Arial" panose="020B0604020202020204" pitchFamily="34" charset="0"/>
                </a:rPr>
                <a:t>223</a:t>
              </a:r>
            </a:p>
            <a:p>
              <a:pPr marL="0" indent="0" algn="r">
                <a:lnSpc>
                  <a:spcPct val="90000"/>
                </a:lnSpc>
                <a:buNone/>
                <a:defRPr/>
              </a:pPr>
              <a:r>
                <a:rPr lang="de-DE" sz="900">
                  <a:solidFill>
                    <a:srgbClr val="4B4B4B"/>
                  </a:solidFill>
                  <a:latin typeface="Arial" panose="020B0604020202020204" pitchFamily="34" charset="0"/>
                  <a:cs typeface="Arial" panose="020B0604020202020204" pitchFamily="34" charset="0"/>
                </a:rPr>
                <a:t>134</a:t>
              </a:r>
            </a:p>
          </p:txBody>
        </p:sp>
        <p:sp>
          <p:nvSpPr>
            <p:cNvPr id="16" name="Rectangle 76">
              <a:extLst>
                <a:ext uri="{FF2B5EF4-FFF2-40B4-BE49-F238E27FC236}">
                  <a16:creationId xmlns:a16="http://schemas.microsoft.com/office/drawing/2014/main" id="{77D44A26-58DB-49C1-B7B7-E0954A0622C6}"/>
                </a:ext>
              </a:extLst>
            </p:cNvPr>
            <p:cNvSpPr>
              <a:spLocks noChangeArrowheads="1"/>
            </p:cNvSpPr>
            <p:nvPr userDrawn="1"/>
          </p:nvSpPr>
          <p:spPr bwMode="gray">
            <a:xfrm>
              <a:off x="-507533" y="2167683"/>
              <a:ext cx="449989" cy="431800"/>
            </a:xfrm>
            <a:prstGeom prst="rect">
              <a:avLst/>
            </a:prstGeom>
            <a:solidFill>
              <a:srgbClr val="FDD35D"/>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253</a:t>
              </a:r>
            </a:p>
            <a:p>
              <a:pPr algn="r">
                <a:lnSpc>
                  <a:spcPct val="90000"/>
                </a:lnSpc>
                <a:defRPr/>
              </a:pPr>
              <a:r>
                <a:rPr lang="de-DE" sz="900">
                  <a:solidFill>
                    <a:schemeClr val="bg1"/>
                  </a:solidFill>
                  <a:latin typeface="Arial" panose="020B0604020202020204" pitchFamily="34" charset="0"/>
                  <a:cs typeface="Arial" panose="020B0604020202020204" pitchFamily="34" charset="0"/>
                </a:rPr>
                <a:t>211</a:t>
              </a:r>
            </a:p>
            <a:p>
              <a:pPr algn="r">
                <a:lnSpc>
                  <a:spcPct val="90000"/>
                </a:lnSpc>
                <a:defRPr/>
              </a:pPr>
              <a:r>
                <a:rPr lang="de-DE" sz="900">
                  <a:solidFill>
                    <a:schemeClr val="bg1"/>
                  </a:solidFill>
                  <a:latin typeface="Arial" panose="020B0604020202020204" pitchFamily="34" charset="0"/>
                  <a:cs typeface="Arial" panose="020B0604020202020204" pitchFamily="34" charset="0"/>
                </a:rPr>
                <a:t>93</a:t>
              </a:r>
            </a:p>
          </p:txBody>
        </p:sp>
        <p:sp>
          <p:nvSpPr>
            <p:cNvPr id="17" name="Rectangle 77">
              <a:extLst>
                <a:ext uri="{FF2B5EF4-FFF2-40B4-BE49-F238E27FC236}">
                  <a16:creationId xmlns:a16="http://schemas.microsoft.com/office/drawing/2014/main" id="{F559027F-BDD2-4F4A-971F-FE07C7609DCB}"/>
                </a:ext>
              </a:extLst>
            </p:cNvPr>
            <p:cNvSpPr>
              <a:spLocks noChangeArrowheads="1"/>
            </p:cNvSpPr>
            <p:nvPr userDrawn="1"/>
          </p:nvSpPr>
          <p:spPr bwMode="gray">
            <a:xfrm>
              <a:off x="-507533" y="3021392"/>
              <a:ext cx="449989" cy="431800"/>
            </a:xfrm>
            <a:prstGeom prst="rect">
              <a:avLst/>
            </a:prstGeom>
            <a:solidFill>
              <a:srgbClr val="FEEBB4"/>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254</a:t>
              </a:r>
            </a:p>
            <a:p>
              <a:pPr algn="r">
                <a:lnSpc>
                  <a:spcPct val="90000"/>
                </a:lnSpc>
                <a:defRPr/>
              </a:pPr>
              <a:r>
                <a:rPr lang="de-DE" sz="900">
                  <a:solidFill>
                    <a:srgbClr val="4B4B4B"/>
                  </a:solidFill>
                  <a:latin typeface="Arial" panose="020B0604020202020204" pitchFamily="34" charset="0"/>
                  <a:cs typeface="Arial" panose="020B0604020202020204" pitchFamily="34" charset="0"/>
                </a:rPr>
                <a:t>235</a:t>
              </a:r>
            </a:p>
            <a:p>
              <a:pPr algn="r">
                <a:lnSpc>
                  <a:spcPct val="90000"/>
                </a:lnSpc>
                <a:defRPr/>
              </a:pPr>
              <a:r>
                <a:rPr lang="de-DE" sz="900">
                  <a:solidFill>
                    <a:srgbClr val="4B4B4B"/>
                  </a:solidFill>
                  <a:latin typeface="Arial" panose="020B0604020202020204" pitchFamily="34" charset="0"/>
                  <a:cs typeface="Arial" panose="020B0604020202020204" pitchFamily="34" charset="0"/>
                </a:rPr>
                <a:t>180</a:t>
              </a:r>
            </a:p>
          </p:txBody>
        </p:sp>
        <p:sp>
          <p:nvSpPr>
            <p:cNvPr id="18" name="Rectangle 78">
              <a:extLst>
                <a:ext uri="{FF2B5EF4-FFF2-40B4-BE49-F238E27FC236}">
                  <a16:creationId xmlns:a16="http://schemas.microsoft.com/office/drawing/2014/main" id="{AA8FDCD2-2470-4513-AA1F-284AB248B649}"/>
                </a:ext>
              </a:extLst>
            </p:cNvPr>
            <p:cNvSpPr>
              <a:spLocks noChangeArrowheads="1"/>
            </p:cNvSpPr>
            <p:nvPr userDrawn="1"/>
          </p:nvSpPr>
          <p:spPr bwMode="gray">
            <a:xfrm>
              <a:off x="-507533" y="3453192"/>
              <a:ext cx="449989" cy="431800"/>
            </a:xfrm>
            <a:prstGeom prst="rect">
              <a:avLst/>
            </a:prstGeom>
            <a:solidFill>
              <a:srgbClr val="6EC040"/>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110</a:t>
              </a:r>
            </a:p>
            <a:p>
              <a:pPr algn="r">
                <a:lnSpc>
                  <a:spcPct val="90000"/>
                </a:lnSpc>
                <a:defRPr/>
              </a:pPr>
              <a:r>
                <a:rPr lang="de-DE" sz="900">
                  <a:solidFill>
                    <a:schemeClr val="bg1"/>
                  </a:solidFill>
                  <a:latin typeface="Arial" panose="020B0604020202020204" pitchFamily="34" charset="0"/>
                  <a:cs typeface="Arial" panose="020B0604020202020204" pitchFamily="34" charset="0"/>
                </a:rPr>
                <a:t>192</a:t>
              </a:r>
            </a:p>
            <a:p>
              <a:pPr algn="r">
                <a:lnSpc>
                  <a:spcPct val="90000"/>
                </a:lnSpc>
                <a:defRPr/>
              </a:pPr>
              <a:r>
                <a:rPr lang="de-DE" sz="900">
                  <a:solidFill>
                    <a:schemeClr val="bg1"/>
                  </a:solidFill>
                  <a:latin typeface="Arial" panose="020B0604020202020204" pitchFamily="34" charset="0"/>
                  <a:cs typeface="Arial" panose="020B0604020202020204" pitchFamily="34" charset="0"/>
                </a:rPr>
                <a:t>64</a:t>
              </a:r>
            </a:p>
          </p:txBody>
        </p:sp>
        <p:sp>
          <p:nvSpPr>
            <p:cNvPr id="19" name="Rectangle 78">
              <a:extLst>
                <a:ext uri="{FF2B5EF4-FFF2-40B4-BE49-F238E27FC236}">
                  <a16:creationId xmlns:a16="http://schemas.microsoft.com/office/drawing/2014/main" id="{28F66CA3-AFEA-4515-BC7A-B14EB82C5B42}"/>
                </a:ext>
              </a:extLst>
            </p:cNvPr>
            <p:cNvSpPr>
              <a:spLocks noChangeArrowheads="1"/>
            </p:cNvSpPr>
            <p:nvPr userDrawn="1"/>
          </p:nvSpPr>
          <p:spPr bwMode="gray">
            <a:xfrm>
              <a:off x="-507533" y="3873367"/>
              <a:ext cx="449989" cy="431800"/>
            </a:xfrm>
            <a:prstGeom prst="rect">
              <a:avLst/>
            </a:prstGeom>
            <a:solidFill>
              <a:srgbClr val="97D27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151</a:t>
              </a:r>
            </a:p>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118</a:t>
              </a:r>
            </a:p>
          </p:txBody>
        </p:sp>
        <p:sp>
          <p:nvSpPr>
            <p:cNvPr id="20" name="Rectangle 78">
              <a:extLst>
                <a:ext uri="{FF2B5EF4-FFF2-40B4-BE49-F238E27FC236}">
                  <a16:creationId xmlns:a16="http://schemas.microsoft.com/office/drawing/2014/main" id="{92BE3F7A-2F33-499E-8EFA-C631E5D4AE1D}"/>
                </a:ext>
              </a:extLst>
            </p:cNvPr>
            <p:cNvSpPr>
              <a:spLocks noChangeArrowheads="1"/>
            </p:cNvSpPr>
            <p:nvPr userDrawn="1"/>
          </p:nvSpPr>
          <p:spPr bwMode="gray">
            <a:xfrm>
              <a:off x="-507533" y="4297712"/>
              <a:ext cx="449989" cy="431800"/>
            </a:xfrm>
            <a:prstGeom prst="rect">
              <a:avLst/>
            </a:prstGeom>
            <a:solidFill>
              <a:srgbClr val="B7E0A0"/>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183</a:t>
              </a:r>
            </a:p>
            <a:p>
              <a:pPr algn="r">
                <a:lnSpc>
                  <a:spcPct val="90000"/>
                </a:lnSpc>
                <a:defRPr/>
              </a:pPr>
              <a:r>
                <a:rPr lang="de-DE" sz="900">
                  <a:solidFill>
                    <a:srgbClr val="4B4B4B"/>
                  </a:solidFill>
                  <a:latin typeface="Arial" panose="020B0604020202020204" pitchFamily="34" charset="0"/>
                  <a:cs typeface="Arial" panose="020B0604020202020204" pitchFamily="34" charset="0"/>
                </a:rPr>
                <a:t>224</a:t>
              </a:r>
            </a:p>
            <a:p>
              <a:pPr algn="r">
                <a:lnSpc>
                  <a:spcPct val="90000"/>
                </a:lnSpc>
                <a:defRPr/>
              </a:pPr>
              <a:r>
                <a:rPr lang="de-DE" sz="900">
                  <a:solidFill>
                    <a:srgbClr val="4B4B4B"/>
                  </a:solidFill>
                  <a:latin typeface="Arial" panose="020B0604020202020204" pitchFamily="34" charset="0"/>
                  <a:cs typeface="Arial" panose="020B0604020202020204" pitchFamily="34" charset="0"/>
                </a:rPr>
                <a:t>160</a:t>
              </a:r>
            </a:p>
          </p:txBody>
        </p:sp>
        <p:sp>
          <p:nvSpPr>
            <p:cNvPr id="21" name="Rectangle 78">
              <a:extLst>
                <a:ext uri="{FF2B5EF4-FFF2-40B4-BE49-F238E27FC236}">
                  <a16:creationId xmlns:a16="http://schemas.microsoft.com/office/drawing/2014/main" id="{1419114A-C1B8-4604-ABBE-AFEFEC6A715F}"/>
                </a:ext>
              </a:extLst>
            </p:cNvPr>
            <p:cNvSpPr>
              <a:spLocks noChangeArrowheads="1"/>
            </p:cNvSpPr>
            <p:nvPr userDrawn="1"/>
          </p:nvSpPr>
          <p:spPr bwMode="gray">
            <a:xfrm>
              <a:off x="-507533" y="4730844"/>
              <a:ext cx="449989" cy="431800"/>
            </a:xfrm>
            <a:prstGeom prst="rect">
              <a:avLst/>
            </a:prstGeom>
            <a:solidFill>
              <a:srgbClr val="DAEFCF"/>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218</a:t>
              </a:r>
            </a:p>
            <a:p>
              <a:pPr algn="r">
                <a:lnSpc>
                  <a:spcPct val="90000"/>
                </a:lnSpc>
                <a:defRPr/>
              </a:pPr>
              <a:r>
                <a:rPr lang="de-DE" sz="900">
                  <a:solidFill>
                    <a:srgbClr val="4B4B4B"/>
                  </a:solidFill>
                  <a:latin typeface="Arial" panose="020B0604020202020204" pitchFamily="34" charset="0"/>
                  <a:cs typeface="Arial" panose="020B0604020202020204" pitchFamily="34" charset="0"/>
                </a:rPr>
                <a:t>239</a:t>
              </a:r>
            </a:p>
            <a:p>
              <a:pPr algn="r">
                <a:lnSpc>
                  <a:spcPct val="90000"/>
                </a:lnSpc>
                <a:defRPr/>
              </a:pPr>
              <a:r>
                <a:rPr lang="de-DE" sz="900">
                  <a:solidFill>
                    <a:srgbClr val="4B4B4B"/>
                  </a:solidFill>
                  <a:latin typeface="Arial" panose="020B0604020202020204" pitchFamily="34" charset="0"/>
                  <a:cs typeface="Arial" panose="020B0604020202020204" pitchFamily="34" charset="0"/>
                </a:rPr>
                <a:t>207</a:t>
              </a:r>
            </a:p>
          </p:txBody>
        </p:sp>
        <p:sp>
          <p:nvSpPr>
            <p:cNvPr id="22" name="Rectangle 78">
              <a:extLst>
                <a:ext uri="{FF2B5EF4-FFF2-40B4-BE49-F238E27FC236}">
                  <a16:creationId xmlns:a16="http://schemas.microsoft.com/office/drawing/2014/main" id="{77C3900D-191E-4539-93A0-C93DABFE5144}"/>
                </a:ext>
              </a:extLst>
            </p:cNvPr>
            <p:cNvSpPr>
              <a:spLocks noChangeArrowheads="1"/>
            </p:cNvSpPr>
            <p:nvPr userDrawn="1"/>
          </p:nvSpPr>
          <p:spPr bwMode="gray">
            <a:xfrm>
              <a:off x="-507533" y="5157889"/>
              <a:ext cx="449989" cy="431800"/>
            </a:xfrm>
            <a:prstGeom prst="rect">
              <a:avLst/>
            </a:prstGeom>
            <a:solidFill>
              <a:srgbClr val="F2016C"/>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242</a:t>
              </a:r>
            </a:p>
            <a:p>
              <a:pPr algn="r">
                <a:lnSpc>
                  <a:spcPct val="90000"/>
                </a:lnSpc>
                <a:defRPr/>
              </a:pPr>
              <a:r>
                <a:rPr lang="de-DE" sz="900">
                  <a:solidFill>
                    <a:schemeClr val="bg1"/>
                  </a:solidFill>
                  <a:latin typeface="Arial" panose="020B0604020202020204" pitchFamily="34" charset="0"/>
                  <a:cs typeface="Arial" panose="020B0604020202020204" pitchFamily="34" charset="0"/>
                </a:rPr>
                <a:t>1</a:t>
              </a:r>
            </a:p>
            <a:p>
              <a:pPr algn="r">
                <a:lnSpc>
                  <a:spcPct val="90000"/>
                </a:lnSpc>
                <a:defRPr/>
              </a:pPr>
              <a:r>
                <a:rPr lang="de-DE" sz="900">
                  <a:solidFill>
                    <a:schemeClr val="bg1"/>
                  </a:solidFill>
                  <a:latin typeface="Arial" panose="020B0604020202020204" pitchFamily="34" charset="0"/>
                  <a:cs typeface="Arial" panose="020B0604020202020204" pitchFamily="34" charset="0"/>
                </a:rPr>
                <a:t>108</a:t>
              </a:r>
            </a:p>
          </p:txBody>
        </p:sp>
        <p:sp>
          <p:nvSpPr>
            <p:cNvPr id="23" name="Rectangle 78">
              <a:extLst>
                <a:ext uri="{FF2B5EF4-FFF2-40B4-BE49-F238E27FC236}">
                  <a16:creationId xmlns:a16="http://schemas.microsoft.com/office/drawing/2014/main" id="{E1908313-C6CF-48A0-8764-9AC21D825240}"/>
                </a:ext>
              </a:extLst>
            </p:cNvPr>
            <p:cNvSpPr>
              <a:spLocks noChangeArrowheads="1"/>
            </p:cNvSpPr>
            <p:nvPr userDrawn="1"/>
          </p:nvSpPr>
          <p:spPr bwMode="gray">
            <a:xfrm>
              <a:off x="-507533" y="5589689"/>
              <a:ext cx="449989" cy="431800"/>
            </a:xfrm>
            <a:prstGeom prst="rect">
              <a:avLst/>
            </a:prstGeom>
            <a:solidFill>
              <a:srgbClr val="F73D9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247</a:t>
              </a:r>
            </a:p>
            <a:p>
              <a:pPr algn="r">
                <a:lnSpc>
                  <a:spcPct val="90000"/>
                </a:lnSpc>
                <a:defRPr/>
              </a:pPr>
              <a:r>
                <a:rPr lang="de-DE" sz="900">
                  <a:solidFill>
                    <a:srgbClr val="4B4B4B"/>
                  </a:solidFill>
                  <a:latin typeface="Arial" panose="020B0604020202020204" pitchFamily="34" charset="0"/>
                  <a:cs typeface="Arial" panose="020B0604020202020204" pitchFamily="34" charset="0"/>
                </a:rPr>
                <a:t>61</a:t>
              </a:r>
            </a:p>
            <a:p>
              <a:pPr algn="r">
                <a:lnSpc>
                  <a:spcPct val="90000"/>
                </a:lnSpc>
                <a:defRPr/>
              </a:pPr>
              <a:r>
                <a:rPr lang="de-DE" sz="900">
                  <a:solidFill>
                    <a:srgbClr val="4B4B4B"/>
                  </a:solidFill>
                  <a:latin typeface="Arial" panose="020B0604020202020204" pitchFamily="34" charset="0"/>
                  <a:cs typeface="Arial" panose="020B0604020202020204" pitchFamily="34" charset="0"/>
                </a:rPr>
                <a:t>150</a:t>
              </a:r>
            </a:p>
          </p:txBody>
        </p:sp>
        <p:sp>
          <p:nvSpPr>
            <p:cNvPr id="24" name="Rectangle 78">
              <a:extLst>
                <a:ext uri="{FF2B5EF4-FFF2-40B4-BE49-F238E27FC236}">
                  <a16:creationId xmlns:a16="http://schemas.microsoft.com/office/drawing/2014/main" id="{CC58AB59-4652-4093-9D62-30304B529EF4}"/>
                </a:ext>
              </a:extLst>
            </p:cNvPr>
            <p:cNvSpPr>
              <a:spLocks noChangeArrowheads="1"/>
            </p:cNvSpPr>
            <p:nvPr userDrawn="1"/>
          </p:nvSpPr>
          <p:spPr bwMode="gray">
            <a:xfrm>
              <a:off x="-507533" y="6021288"/>
              <a:ext cx="449989" cy="431800"/>
            </a:xfrm>
            <a:prstGeom prst="rect">
              <a:avLst/>
            </a:prstGeom>
            <a:solidFill>
              <a:srgbClr val="F97FB9"/>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249</a:t>
              </a:r>
            </a:p>
            <a:p>
              <a:pPr algn="r">
                <a:lnSpc>
                  <a:spcPct val="90000"/>
                </a:lnSpc>
                <a:defRPr/>
              </a:pPr>
              <a:r>
                <a:rPr lang="de-DE" sz="900">
                  <a:solidFill>
                    <a:srgbClr val="4B4B4B"/>
                  </a:solidFill>
                  <a:latin typeface="Arial" panose="020B0604020202020204" pitchFamily="34" charset="0"/>
                  <a:cs typeface="Arial" panose="020B0604020202020204" pitchFamily="34" charset="0"/>
                </a:rPr>
                <a:t>127</a:t>
              </a:r>
            </a:p>
            <a:p>
              <a:pPr algn="r">
                <a:lnSpc>
                  <a:spcPct val="90000"/>
                </a:lnSpc>
                <a:defRPr/>
              </a:pPr>
              <a:r>
                <a:rPr lang="de-DE" sz="900">
                  <a:solidFill>
                    <a:srgbClr val="4B4B4B"/>
                  </a:solidFill>
                  <a:latin typeface="Arial" panose="020B0604020202020204" pitchFamily="34" charset="0"/>
                  <a:cs typeface="Arial" panose="020B0604020202020204" pitchFamily="34" charset="0"/>
                </a:rPr>
                <a:t>185</a:t>
              </a:r>
            </a:p>
          </p:txBody>
        </p:sp>
        <p:sp>
          <p:nvSpPr>
            <p:cNvPr id="25" name="Rectangle 78">
              <a:extLst>
                <a:ext uri="{FF2B5EF4-FFF2-40B4-BE49-F238E27FC236}">
                  <a16:creationId xmlns:a16="http://schemas.microsoft.com/office/drawing/2014/main" id="{DA044AAD-B8FB-4CC6-8AEE-B30358B9AC0D}"/>
                </a:ext>
              </a:extLst>
            </p:cNvPr>
            <p:cNvSpPr>
              <a:spLocks noChangeArrowheads="1"/>
            </p:cNvSpPr>
            <p:nvPr userDrawn="1"/>
          </p:nvSpPr>
          <p:spPr bwMode="gray">
            <a:xfrm>
              <a:off x="-507533" y="6445385"/>
              <a:ext cx="449989" cy="431800"/>
            </a:xfrm>
            <a:prstGeom prst="rect">
              <a:avLst/>
            </a:prstGeom>
            <a:solidFill>
              <a:srgbClr val="FBBFDC"/>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251</a:t>
              </a:r>
            </a:p>
            <a:p>
              <a:pPr algn="r">
                <a:lnSpc>
                  <a:spcPct val="90000"/>
                </a:lnSpc>
                <a:defRPr/>
              </a:pPr>
              <a:r>
                <a:rPr lang="de-DE" sz="900">
                  <a:solidFill>
                    <a:srgbClr val="4B4B4B"/>
                  </a:solidFill>
                  <a:latin typeface="Arial" panose="020B0604020202020204" pitchFamily="34" charset="0"/>
                  <a:cs typeface="Arial" panose="020B0604020202020204" pitchFamily="34" charset="0"/>
                </a:rPr>
                <a:t>191</a:t>
              </a:r>
            </a:p>
            <a:p>
              <a:pPr algn="r">
                <a:lnSpc>
                  <a:spcPct val="90000"/>
                </a:lnSpc>
                <a:defRPr/>
              </a:pPr>
              <a:r>
                <a:rPr lang="de-DE" sz="900">
                  <a:solidFill>
                    <a:srgbClr val="4B4B4B"/>
                  </a:solidFill>
                  <a:latin typeface="Arial" panose="020B0604020202020204" pitchFamily="34" charset="0"/>
                  <a:cs typeface="Arial" panose="020B0604020202020204" pitchFamily="34" charset="0"/>
                </a:rPr>
                <a:t>220</a:t>
              </a:r>
            </a:p>
          </p:txBody>
        </p:sp>
        <p:sp>
          <p:nvSpPr>
            <p:cNvPr id="26" name="Rectangle 78">
              <a:extLst>
                <a:ext uri="{FF2B5EF4-FFF2-40B4-BE49-F238E27FC236}">
                  <a16:creationId xmlns:a16="http://schemas.microsoft.com/office/drawing/2014/main" id="{765FBBE5-B654-41FE-B7D3-EDAC34CDEB1B}"/>
                </a:ext>
              </a:extLst>
            </p:cNvPr>
            <p:cNvSpPr>
              <a:spLocks noChangeArrowheads="1"/>
            </p:cNvSpPr>
            <p:nvPr userDrawn="1"/>
          </p:nvSpPr>
          <p:spPr bwMode="gray">
            <a:xfrm>
              <a:off x="-952860" y="5580955"/>
              <a:ext cx="449989" cy="431800"/>
            </a:xfrm>
            <a:prstGeom prst="rect">
              <a:avLst/>
            </a:prstGeom>
            <a:solidFill>
              <a:srgbClr val="4B4B4B"/>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75</a:t>
              </a:r>
            </a:p>
            <a:p>
              <a:pPr algn="r">
                <a:lnSpc>
                  <a:spcPct val="90000"/>
                </a:lnSpc>
                <a:defRPr/>
              </a:pPr>
              <a:r>
                <a:rPr lang="de-DE" sz="900">
                  <a:solidFill>
                    <a:schemeClr val="bg1"/>
                  </a:solidFill>
                  <a:latin typeface="Arial" panose="020B0604020202020204" pitchFamily="34" charset="0"/>
                  <a:cs typeface="Arial" panose="020B0604020202020204" pitchFamily="34" charset="0"/>
                </a:rPr>
                <a:t>75</a:t>
              </a:r>
            </a:p>
            <a:p>
              <a:pPr algn="r">
                <a:lnSpc>
                  <a:spcPct val="90000"/>
                </a:lnSpc>
                <a:defRPr/>
              </a:pPr>
              <a:r>
                <a:rPr lang="de-DE" sz="900">
                  <a:solidFill>
                    <a:schemeClr val="bg1"/>
                  </a:solidFill>
                  <a:latin typeface="Arial" panose="020B0604020202020204" pitchFamily="34" charset="0"/>
                  <a:cs typeface="Arial" panose="020B0604020202020204" pitchFamily="34" charset="0"/>
                </a:rPr>
                <a:t>75</a:t>
              </a:r>
            </a:p>
          </p:txBody>
        </p:sp>
        <p:sp>
          <p:nvSpPr>
            <p:cNvPr id="27" name="Rectangle 78">
              <a:extLst>
                <a:ext uri="{FF2B5EF4-FFF2-40B4-BE49-F238E27FC236}">
                  <a16:creationId xmlns:a16="http://schemas.microsoft.com/office/drawing/2014/main" id="{F6BD462C-D690-48A1-9E39-EB89E470DC2F}"/>
                </a:ext>
              </a:extLst>
            </p:cNvPr>
            <p:cNvSpPr>
              <a:spLocks noChangeArrowheads="1"/>
            </p:cNvSpPr>
            <p:nvPr userDrawn="1"/>
          </p:nvSpPr>
          <p:spPr bwMode="gray">
            <a:xfrm>
              <a:off x="-949740" y="6012684"/>
              <a:ext cx="449989" cy="431800"/>
            </a:xfrm>
            <a:prstGeom prst="rect">
              <a:avLst/>
            </a:prstGeom>
            <a:solidFill>
              <a:srgbClr val="646464"/>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p:txBody>
        </p:sp>
        <p:sp>
          <p:nvSpPr>
            <p:cNvPr id="28" name="Rectangle 78">
              <a:extLst>
                <a:ext uri="{FF2B5EF4-FFF2-40B4-BE49-F238E27FC236}">
                  <a16:creationId xmlns:a16="http://schemas.microsoft.com/office/drawing/2014/main" id="{DD907C9D-AB42-46A8-9390-8AF63343D3C4}"/>
                </a:ext>
              </a:extLst>
            </p:cNvPr>
            <p:cNvSpPr>
              <a:spLocks noChangeArrowheads="1"/>
            </p:cNvSpPr>
            <p:nvPr userDrawn="1"/>
          </p:nvSpPr>
          <p:spPr bwMode="gray">
            <a:xfrm>
              <a:off x="-953825" y="6443536"/>
              <a:ext cx="449989" cy="431800"/>
            </a:xfrm>
            <a:prstGeom prst="rect">
              <a:avLst/>
            </a:prstGeom>
            <a:solidFill>
              <a:srgbClr val="7D7D7D"/>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p:txBody>
        </p:sp>
        <p:sp>
          <p:nvSpPr>
            <p:cNvPr id="29" name="Rectangle 78">
              <a:extLst>
                <a:ext uri="{FF2B5EF4-FFF2-40B4-BE49-F238E27FC236}">
                  <a16:creationId xmlns:a16="http://schemas.microsoft.com/office/drawing/2014/main" id="{7204B780-20C2-4E88-A6D1-61F8A1EA7CDC}"/>
                </a:ext>
              </a:extLst>
            </p:cNvPr>
            <p:cNvSpPr>
              <a:spLocks noChangeArrowheads="1"/>
            </p:cNvSpPr>
            <p:nvPr userDrawn="1"/>
          </p:nvSpPr>
          <p:spPr bwMode="gray">
            <a:xfrm>
              <a:off x="-950187" y="5156513"/>
              <a:ext cx="449989" cy="431800"/>
            </a:xfrm>
            <a:prstGeom prst="rect">
              <a:avLst/>
            </a:prstGeom>
            <a:solidFill>
              <a:srgbClr val="455560"/>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69</a:t>
              </a:r>
            </a:p>
            <a:p>
              <a:pPr algn="r">
                <a:lnSpc>
                  <a:spcPct val="90000"/>
                </a:lnSpc>
                <a:defRPr/>
              </a:pPr>
              <a:r>
                <a:rPr lang="de-DE" sz="900">
                  <a:solidFill>
                    <a:schemeClr val="bg1"/>
                  </a:solidFill>
                  <a:latin typeface="Arial" panose="020B0604020202020204" pitchFamily="34" charset="0"/>
                  <a:cs typeface="Arial" panose="020B0604020202020204" pitchFamily="34" charset="0"/>
                </a:rPr>
                <a:t>85</a:t>
              </a:r>
            </a:p>
            <a:p>
              <a:pPr algn="r">
                <a:lnSpc>
                  <a:spcPct val="90000"/>
                </a:lnSpc>
                <a:defRPr/>
              </a:pPr>
              <a:r>
                <a:rPr lang="de-DE" sz="900">
                  <a:solidFill>
                    <a:schemeClr val="bg1"/>
                  </a:solidFill>
                  <a:latin typeface="Arial" panose="020B0604020202020204" pitchFamily="34" charset="0"/>
                  <a:cs typeface="Arial" panose="020B0604020202020204" pitchFamily="34" charset="0"/>
                </a:rPr>
                <a:t>96</a:t>
              </a:r>
            </a:p>
          </p:txBody>
        </p:sp>
      </p:grpSp>
      <p:sp>
        <p:nvSpPr>
          <p:cNvPr id="32" name="Text Box 8">
            <a:extLst>
              <a:ext uri="{FF2B5EF4-FFF2-40B4-BE49-F238E27FC236}">
                <a16:creationId xmlns:a16="http://schemas.microsoft.com/office/drawing/2014/main" id="{39BA60B5-4AD5-4F40-A4D7-00A018D3D776}"/>
              </a:ext>
            </a:extLst>
          </p:cNvPr>
          <p:cNvSpPr txBox="1">
            <a:spLocks noChangeArrowheads="1"/>
          </p:cNvSpPr>
          <p:nvPr userDrawn="1"/>
        </p:nvSpPr>
        <p:spPr bwMode="auto">
          <a:xfrm>
            <a:off x="561975" y="6199088"/>
            <a:ext cx="4893424" cy="507831"/>
          </a:xfrm>
          <a:prstGeom prst="rect">
            <a:avLst/>
          </a:prstGeom>
          <a:noFill/>
          <a:ln w="9525">
            <a:noFill/>
            <a:miter lim="800000"/>
            <a:headEnd/>
            <a:tailEnd/>
          </a:ln>
          <a:effectLst/>
        </p:spPr>
        <p:txBody>
          <a:bodyPr wrap="square">
            <a:spAutoFit/>
          </a:bodyPr>
          <a:lstStyle/>
          <a:p>
            <a:pPr algn="l" eaLnBrk="0" hangingPunct="0"/>
            <a:r>
              <a:rPr lang="en-GB" sz="900">
                <a:solidFill>
                  <a:schemeClr val="tx2"/>
                </a:solidFill>
                <a:latin typeface="Arial MT" pitchFamily="34" charset="0"/>
              </a:rPr>
              <a:t>Hymans Robertson LLP is authorised and </a:t>
            </a:r>
            <a:br>
              <a:rPr lang="en-GB" sz="900">
                <a:solidFill>
                  <a:schemeClr val="tx2"/>
                </a:solidFill>
                <a:latin typeface="Arial MT" pitchFamily="34" charset="0"/>
              </a:rPr>
            </a:br>
            <a:r>
              <a:rPr lang="en-GB" sz="900">
                <a:solidFill>
                  <a:schemeClr val="tx2"/>
                </a:solidFill>
                <a:latin typeface="Arial MT" pitchFamily="34" charset="0"/>
              </a:rPr>
              <a:t>regulated by the Financial Conduct Authority</a:t>
            </a:r>
          </a:p>
          <a:p>
            <a:pPr algn="r" eaLnBrk="0" hangingPunct="0"/>
            <a:endParaRPr lang="en-GB" sz="900">
              <a:solidFill>
                <a:schemeClr val="tx2"/>
              </a:solidFill>
              <a:latin typeface="Arial MT" pitchFamily="34" charset="0"/>
            </a:endParaRPr>
          </a:p>
        </p:txBody>
      </p:sp>
      <p:pic>
        <p:nvPicPr>
          <p:cNvPr id="33" name="Picture 32" descr="A picture containing text&#10;&#10;Description automatically generated">
            <a:extLst>
              <a:ext uri="{FF2B5EF4-FFF2-40B4-BE49-F238E27FC236}">
                <a16:creationId xmlns:a16="http://schemas.microsoft.com/office/drawing/2014/main" id="{D8EF79B7-294F-4C32-9794-37ACB64A531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678680" y="496197"/>
            <a:ext cx="2978332" cy="487845"/>
          </a:xfrm>
          <a:prstGeom prst="rect">
            <a:avLst/>
          </a:prstGeom>
        </p:spPr>
      </p:pic>
    </p:spTree>
    <p:extLst>
      <p:ext uri="{BB962C8B-B14F-4D97-AF65-F5344CB8AC3E}">
        <p14:creationId xmlns:p14="http://schemas.microsoft.com/office/powerpoint/2010/main" val="1761180993"/>
      </p:ext>
    </p:extLst>
  </p:cSld>
  <p:clrMap bg1="lt1" tx1="dk1" bg2="lt2" tx2="dk2" accent1="accent1" accent2="accent2" accent3="accent3" accent4="accent4" accent5="accent5" accent6="accent6" hlink="hlink" folHlink="folHlink"/>
  <p:sldLayoutIdLst>
    <p:sldLayoutId id="2147483650" r:id="rId1"/>
    <p:sldLayoutId id="214748375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2297BF-C61B-49B6-85E8-8D55B983420B}"/>
              </a:ext>
            </a:extLst>
          </p:cNvPr>
          <p:cNvSpPr>
            <a:spLocks noGrp="1"/>
          </p:cNvSpPr>
          <p:nvPr>
            <p:ph type="title"/>
          </p:nvPr>
        </p:nvSpPr>
        <p:spPr>
          <a:xfrm>
            <a:off x="550863" y="1281427"/>
            <a:ext cx="11090275" cy="458642"/>
          </a:xfrm>
          <a:prstGeom prst="rect">
            <a:avLst/>
          </a:prstGeom>
        </p:spPr>
        <p:txBody>
          <a:bodyPr vert="horz" lIns="0" tIns="0" rIns="0" bIns="0" rtlCol="0" anchor="ctr">
            <a:normAutofit/>
          </a:bodyPr>
          <a:lstStyle/>
          <a:p>
            <a:r>
              <a:rPr lang="en-US"/>
              <a:t>Click to edit Master title style</a:t>
            </a:r>
            <a:endParaRPr lang="en-GB"/>
          </a:p>
        </p:txBody>
      </p:sp>
      <p:sp>
        <p:nvSpPr>
          <p:cNvPr id="7" name="Slide Number Placeholder 5">
            <a:extLst>
              <a:ext uri="{FF2B5EF4-FFF2-40B4-BE49-F238E27FC236}">
                <a16:creationId xmlns:a16="http://schemas.microsoft.com/office/drawing/2014/main" id="{99EF0FBB-09CC-4A19-841C-AFBB88FE3912}"/>
              </a:ext>
            </a:extLst>
          </p:cNvPr>
          <p:cNvSpPr txBox="1">
            <a:spLocks/>
          </p:cNvSpPr>
          <p:nvPr userDrawn="1"/>
        </p:nvSpPr>
        <p:spPr>
          <a:xfrm>
            <a:off x="444300" y="64325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rgbClr val="455560"/>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AF44F93-D416-4E63-91B3-F80DF5C50B60}" type="slidenum">
              <a:rPr lang="en-GB" smtClean="0">
                <a:solidFill>
                  <a:srgbClr val="455560"/>
                </a:solidFill>
              </a:rPr>
              <a:pPr/>
              <a:t>‹#›</a:t>
            </a:fld>
            <a:endParaRPr lang="en-GB">
              <a:solidFill>
                <a:srgbClr val="455560"/>
              </a:solidFill>
            </a:endParaRPr>
          </a:p>
        </p:txBody>
      </p:sp>
      <p:grpSp>
        <p:nvGrpSpPr>
          <p:cNvPr id="34" name="Group 33">
            <a:extLst>
              <a:ext uri="{FF2B5EF4-FFF2-40B4-BE49-F238E27FC236}">
                <a16:creationId xmlns:a16="http://schemas.microsoft.com/office/drawing/2014/main" id="{9103FAF3-CD00-46F4-9DD9-0921D2EC2B67}"/>
              </a:ext>
            </a:extLst>
          </p:cNvPr>
          <p:cNvGrpSpPr/>
          <p:nvPr userDrawn="1"/>
        </p:nvGrpSpPr>
        <p:grpSpPr>
          <a:xfrm>
            <a:off x="-1136705" y="12869"/>
            <a:ext cx="896281" cy="6864316"/>
            <a:chOff x="-953825" y="12869"/>
            <a:chExt cx="896281" cy="6864316"/>
          </a:xfrm>
        </p:grpSpPr>
        <p:sp>
          <p:nvSpPr>
            <p:cNvPr id="35" name="Rectangle 57">
              <a:extLst>
                <a:ext uri="{FF2B5EF4-FFF2-40B4-BE49-F238E27FC236}">
                  <a16:creationId xmlns:a16="http://schemas.microsoft.com/office/drawing/2014/main" id="{E4EC2790-A438-4922-B5F8-B3FDD76EB617}"/>
                </a:ext>
              </a:extLst>
            </p:cNvPr>
            <p:cNvSpPr>
              <a:spLocks noChangeArrowheads="1"/>
            </p:cNvSpPr>
            <p:nvPr userDrawn="1"/>
          </p:nvSpPr>
          <p:spPr bwMode="gray">
            <a:xfrm>
              <a:off x="-507533" y="12869"/>
              <a:ext cx="449989" cy="431801"/>
            </a:xfrm>
            <a:prstGeom prst="rect">
              <a:avLst/>
            </a:prstGeom>
            <a:solidFill>
              <a:srgbClr val="3FA6CC"/>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63</a:t>
              </a:r>
            </a:p>
            <a:p>
              <a:pPr algn="r">
                <a:lnSpc>
                  <a:spcPct val="90000"/>
                </a:lnSpc>
                <a:defRPr/>
              </a:pPr>
              <a:r>
                <a:rPr lang="de-DE" sz="900">
                  <a:solidFill>
                    <a:schemeClr val="bg1"/>
                  </a:solidFill>
                  <a:latin typeface="Arial" panose="020B0604020202020204" pitchFamily="34" charset="0"/>
                  <a:cs typeface="Arial" panose="020B0604020202020204" pitchFamily="34" charset="0"/>
                </a:rPr>
                <a:t>166</a:t>
              </a:r>
            </a:p>
            <a:p>
              <a:pPr algn="r">
                <a:lnSpc>
                  <a:spcPct val="90000"/>
                </a:lnSpc>
                <a:defRPr/>
              </a:pPr>
              <a:r>
                <a:rPr lang="de-DE" sz="900">
                  <a:solidFill>
                    <a:schemeClr val="bg1"/>
                  </a:solidFill>
                  <a:latin typeface="Arial" panose="020B0604020202020204" pitchFamily="34" charset="0"/>
                  <a:cs typeface="Arial" panose="020B0604020202020204" pitchFamily="34" charset="0"/>
                </a:rPr>
                <a:t>204</a:t>
              </a:r>
            </a:p>
          </p:txBody>
        </p:sp>
        <p:sp>
          <p:nvSpPr>
            <p:cNvPr id="36" name="Rectangle 71">
              <a:extLst>
                <a:ext uri="{FF2B5EF4-FFF2-40B4-BE49-F238E27FC236}">
                  <a16:creationId xmlns:a16="http://schemas.microsoft.com/office/drawing/2014/main" id="{31FAD256-D577-4D6A-A542-53E46FF65B1F}"/>
                </a:ext>
              </a:extLst>
            </p:cNvPr>
            <p:cNvSpPr>
              <a:spLocks noChangeArrowheads="1"/>
            </p:cNvSpPr>
            <p:nvPr userDrawn="1"/>
          </p:nvSpPr>
          <p:spPr bwMode="gray">
            <a:xfrm>
              <a:off x="-507533" y="444669"/>
              <a:ext cx="449989" cy="431800"/>
            </a:xfrm>
            <a:prstGeom prst="rect">
              <a:avLst/>
            </a:prstGeom>
            <a:solidFill>
              <a:srgbClr val="6CBCD8"/>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108</a:t>
              </a:r>
            </a:p>
            <a:p>
              <a:pPr algn="r">
                <a:lnSpc>
                  <a:spcPct val="90000"/>
                </a:lnSpc>
                <a:defRPr/>
              </a:pPr>
              <a:r>
                <a:rPr lang="de-DE" sz="900">
                  <a:solidFill>
                    <a:srgbClr val="4B4B4B"/>
                  </a:solidFill>
                  <a:latin typeface="Arial" panose="020B0604020202020204" pitchFamily="34" charset="0"/>
                  <a:cs typeface="Arial" panose="020B0604020202020204" pitchFamily="34" charset="0"/>
                </a:rPr>
                <a:t>188</a:t>
              </a:r>
            </a:p>
            <a:p>
              <a:pPr algn="r">
                <a:lnSpc>
                  <a:spcPct val="90000"/>
                </a:lnSpc>
                <a:defRPr/>
              </a:pPr>
              <a:r>
                <a:rPr lang="de-DE" sz="900">
                  <a:solidFill>
                    <a:srgbClr val="4B4B4B"/>
                  </a:solidFill>
                  <a:latin typeface="Arial" panose="020B0604020202020204" pitchFamily="34" charset="0"/>
                  <a:cs typeface="Arial" panose="020B0604020202020204" pitchFamily="34" charset="0"/>
                </a:rPr>
                <a:t>216</a:t>
              </a:r>
            </a:p>
          </p:txBody>
        </p:sp>
        <p:sp>
          <p:nvSpPr>
            <p:cNvPr id="37" name="Rectangle 72">
              <a:extLst>
                <a:ext uri="{FF2B5EF4-FFF2-40B4-BE49-F238E27FC236}">
                  <a16:creationId xmlns:a16="http://schemas.microsoft.com/office/drawing/2014/main" id="{01A2DF79-B263-44FB-AFA7-1A3E4CDF39B3}"/>
                </a:ext>
              </a:extLst>
            </p:cNvPr>
            <p:cNvSpPr>
              <a:spLocks noChangeArrowheads="1"/>
            </p:cNvSpPr>
            <p:nvPr userDrawn="1"/>
          </p:nvSpPr>
          <p:spPr bwMode="gray">
            <a:xfrm>
              <a:off x="-507533" y="876469"/>
              <a:ext cx="449989" cy="431800"/>
            </a:xfrm>
            <a:prstGeom prst="rect">
              <a:avLst/>
            </a:prstGeom>
            <a:solidFill>
              <a:srgbClr val="9BD2E5"/>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155</a:t>
              </a:r>
            </a:p>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229</a:t>
              </a:r>
            </a:p>
          </p:txBody>
        </p:sp>
        <p:sp>
          <p:nvSpPr>
            <p:cNvPr id="38" name="Rectangle 73">
              <a:extLst>
                <a:ext uri="{FF2B5EF4-FFF2-40B4-BE49-F238E27FC236}">
                  <a16:creationId xmlns:a16="http://schemas.microsoft.com/office/drawing/2014/main" id="{304B711A-5B0C-47B1-A704-464885D94347}"/>
                </a:ext>
              </a:extLst>
            </p:cNvPr>
            <p:cNvSpPr>
              <a:spLocks noChangeArrowheads="1"/>
            </p:cNvSpPr>
            <p:nvPr userDrawn="1"/>
          </p:nvSpPr>
          <p:spPr bwMode="gray">
            <a:xfrm>
              <a:off x="-507533" y="1308269"/>
              <a:ext cx="449989" cy="431800"/>
            </a:xfrm>
            <a:prstGeom prst="rect">
              <a:avLst/>
            </a:prstGeom>
            <a:solidFill>
              <a:srgbClr val="D2EAF2"/>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234</a:t>
              </a:r>
            </a:p>
            <a:p>
              <a:pPr algn="r">
                <a:lnSpc>
                  <a:spcPct val="90000"/>
                </a:lnSpc>
                <a:defRPr/>
              </a:pPr>
              <a:r>
                <a:rPr lang="de-DE" sz="900">
                  <a:solidFill>
                    <a:srgbClr val="4B4B4B"/>
                  </a:solidFill>
                  <a:latin typeface="Arial" panose="020B0604020202020204" pitchFamily="34" charset="0"/>
                  <a:cs typeface="Arial" panose="020B0604020202020204" pitchFamily="34" charset="0"/>
                </a:rPr>
                <a:t>242</a:t>
              </a:r>
            </a:p>
          </p:txBody>
        </p:sp>
        <p:sp>
          <p:nvSpPr>
            <p:cNvPr id="39" name="Rectangle 74">
              <a:extLst>
                <a:ext uri="{FF2B5EF4-FFF2-40B4-BE49-F238E27FC236}">
                  <a16:creationId xmlns:a16="http://schemas.microsoft.com/office/drawing/2014/main" id="{70FAB268-F2AF-4409-B0AE-7B21A17634D8}"/>
                </a:ext>
              </a:extLst>
            </p:cNvPr>
            <p:cNvSpPr>
              <a:spLocks noChangeArrowheads="1"/>
            </p:cNvSpPr>
            <p:nvPr userDrawn="1"/>
          </p:nvSpPr>
          <p:spPr bwMode="gray">
            <a:xfrm>
              <a:off x="-507533" y="1740069"/>
              <a:ext cx="449989" cy="431800"/>
            </a:xfrm>
            <a:prstGeom prst="rect">
              <a:avLst/>
            </a:prstGeom>
            <a:solidFill>
              <a:srgbClr val="FDC82F"/>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253</a:t>
              </a:r>
            </a:p>
            <a:p>
              <a:pPr algn="r">
                <a:lnSpc>
                  <a:spcPct val="90000"/>
                </a:lnSpc>
                <a:defRPr/>
              </a:pPr>
              <a:r>
                <a:rPr lang="de-DE" sz="900">
                  <a:solidFill>
                    <a:schemeClr val="bg1"/>
                  </a:solidFill>
                  <a:latin typeface="Arial" panose="020B0604020202020204" pitchFamily="34" charset="0"/>
                  <a:cs typeface="Arial" panose="020B0604020202020204" pitchFamily="34" charset="0"/>
                </a:rPr>
                <a:t>200</a:t>
              </a:r>
            </a:p>
            <a:p>
              <a:pPr algn="r">
                <a:lnSpc>
                  <a:spcPct val="90000"/>
                </a:lnSpc>
                <a:defRPr/>
              </a:pPr>
              <a:r>
                <a:rPr lang="de-DE" sz="900">
                  <a:solidFill>
                    <a:schemeClr val="bg1"/>
                  </a:solidFill>
                  <a:latin typeface="Arial" panose="020B0604020202020204" pitchFamily="34" charset="0"/>
                  <a:cs typeface="Arial" panose="020B0604020202020204" pitchFamily="34" charset="0"/>
                </a:rPr>
                <a:t>47</a:t>
              </a:r>
            </a:p>
          </p:txBody>
        </p:sp>
        <p:sp>
          <p:nvSpPr>
            <p:cNvPr id="40" name="Rectangle 75">
              <a:extLst>
                <a:ext uri="{FF2B5EF4-FFF2-40B4-BE49-F238E27FC236}">
                  <a16:creationId xmlns:a16="http://schemas.microsoft.com/office/drawing/2014/main" id="{1F279453-D32A-48B4-A97C-02008D135BDB}"/>
                </a:ext>
              </a:extLst>
            </p:cNvPr>
            <p:cNvSpPr>
              <a:spLocks noChangeArrowheads="1"/>
            </p:cNvSpPr>
            <p:nvPr userDrawn="1"/>
          </p:nvSpPr>
          <p:spPr bwMode="gray">
            <a:xfrm>
              <a:off x="-507533" y="2593482"/>
              <a:ext cx="449989" cy="431800"/>
            </a:xfrm>
            <a:prstGeom prst="rect">
              <a:avLst/>
            </a:prstGeom>
            <a:solidFill>
              <a:srgbClr val="FEDF8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254</a:t>
              </a:r>
            </a:p>
            <a:p>
              <a:pPr algn="r">
                <a:lnSpc>
                  <a:spcPct val="90000"/>
                </a:lnSpc>
                <a:defRPr/>
              </a:pPr>
              <a:r>
                <a:rPr lang="de-DE" sz="900">
                  <a:solidFill>
                    <a:srgbClr val="4B4B4B"/>
                  </a:solidFill>
                  <a:latin typeface="Arial" panose="020B0604020202020204" pitchFamily="34" charset="0"/>
                  <a:cs typeface="Arial" panose="020B0604020202020204" pitchFamily="34" charset="0"/>
                </a:rPr>
                <a:t>223</a:t>
              </a:r>
            </a:p>
            <a:p>
              <a:pPr marL="0" indent="0" algn="r">
                <a:lnSpc>
                  <a:spcPct val="90000"/>
                </a:lnSpc>
                <a:buNone/>
                <a:defRPr/>
              </a:pPr>
              <a:r>
                <a:rPr lang="de-DE" sz="900">
                  <a:solidFill>
                    <a:srgbClr val="4B4B4B"/>
                  </a:solidFill>
                  <a:latin typeface="Arial" panose="020B0604020202020204" pitchFamily="34" charset="0"/>
                  <a:cs typeface="Arial" panose="020B0604020202020204" pitchFamily="34" charset="0"/>
                </a:rPr>
                <a:t>134</a:t>
              </a:r>
            </a:p>
          </p:txBody>
        </p:sp>
        <p:sp>
          <p:nvSpPr>
            <p:cNvPr id="41" name="Rectangle 76">
              <a:extLst>
                <a:ext uri="{FF2B5EF4-FFF2-40B4-BE49-F238E27FC236}">
                  <a16:creationId xmlns:a16="http://schemas.microsoft.com/office/drawing/2014/main" id="{0EAFE87B-0F77-44DE-AAC2-A32851DDA2A0}"/>
                </a:ext>
              </a:extLst>
            </p:cNvPr>
            <p:cNvSpPr>
              <a:spLocks noChangeArrowheads="1"/>
            </p:cNvSpPr>
            <p:nvPr userDrawn="1"/>
          </p:nvSpPr>
          <p:spPr bwMode="gray">
            <a:xfrm>
              <a:off x="-507533" y="2167683"/>
              <a:ext cx="449989" cy="431800"/>
            </a:xfrm>
            <a:prstGeom prst="rect">
              <a:avLst/>
            </a:prstGeom>
            <a:solidFill>
              <a:srgbClr val="FDD35D"/>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253</a:t>
              </a:r>
            </a:p>
            <a:p>
              <a:pPr algn="r">
                <a:lnSpc>
                  <a:spcPct val="90000"/>
                </a:lnSpc>
                <a:defRPr/>
              </a:pPr>
              <a:r>
                <a:rPr lang="de-DE" sz="900">
                  <a:solidFill>
                    <a:schemeClr val="bg1"/>
                  </a:solidFill>
                  <a:latin typeface="Arial" panose="020B0604020202020204" pitchFamily="34" charset="0"/>
                  <a:cs typeface="Arial" panose="020B0604020202020204" pitchFamily="34" charset="0"/>
                </a:rPr>
                <a:t>211</a:t>
              </a:r>
            </a:p>
            <a:p>
              <a:pPr algn="r">
                <a:lnSpc>
                  <a:spcPct val="90000"/>
                </a:lnSpc>
                <a:defRPr/>
              </a:pPr>
              <a:r>
                <a:rPr lang="de-DE" sz="900">
                  <a:solidFill>
                    <a:schemeClr val="bg1"/>
                  </a:solidFill>
                  <a:latin typeface="Arial" panose="020B0604020202020204" pitchFamily="34" charset="0"/>
                  <a:cs typeface="Arial" panose="020B0604020202020204" pitchFamily="34" charset="0"/>
                </a:rPr>
                <a:t>93</a:t>
              </a:r>
            </a:p>
          </p:txBody>
        </p:sp>
        <p:sp>
          <p:nvSpPr>
            <p:cNvPr id="42" name="Rectangle 77">
              <a:extLst>
                <a:ext uri="{FF2B5EF4-FFF2-40B4-BE49-F238E27FC236}">
                  <a16:creationId xmlns:a16="http://schemas.microsoft.com/office/drawing/2014/main" id="{578828B0-FACF-41EE-B9E4-0C67FFC366C7}"/>
                </a:ext>
              </a:extLst>
            </p:cNvPr>
            <p:cNvSpPr>
              <a:spLocks noChangeArrowheads="1"/>
            </p:cNvSpPr>
            <p:nvPr userDrawn="1"/>
          </p:nvSpPr>
          <p:spPr bwMode="gray">
            <a:xfrm>
              <a:off x="-507533" y="3021392"/>
              <a:ext cx="449989" cy="431800"/>
            </a:xfrm>
            <a:prstGeom prst="rect">
              <a:avLst/>
            </a:prstGeom>
            <a:solidFill>
              <a:srgbClr val="FEEBB4"/>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254</a:t>
              </a:r>
            </a:p>
            <a:p>
              <a:pPr algn="r">
                <a:lnSpc>
                  <a:spcPct val="90000"/>
                </a:lnSpc>
                <a:defRPr/>
              </a:pPr>
              <a:r>
                <a:rPr lang="de-DE" sz="900">
                  <a:solidFill>
                    <a:srgbClr val="4B4B4B"/>
                  </a:solidFill>
                  <a:latin typeface="Arial" panose="020B0604020202020204" pitchFamily="34" charset="0"/>
                  <a:cs typeface="Arial" panose="020B0604020202020204" pitchFamily="34" charset="0"/>
                </a:rPr>
                <a:t>235</a:t>
              </a:r>
            </a:p>
            <a:p>
              <a:pPr algn="r">
                <a:lnSpc>
                  <a:spcPct val="90000"/>
                </a:lnSpc>
                <a:defRPr/>
              </a:pPr>
              <a:r>
                <a:rPr lang="de-DE" sz="900">
                  <a:solidFill>
                    <a:srgbClr val="4B4B4B"/>
                  </a:solidFill>
                  <a:latin typeface="Arial" panose="020B0604020202020204" pitchFamily="34" charset="0"/>
                  <a:cs typeface="Arial" panose="020B0604020202020204" pitchFamily="34" charset="0"/>
                </a:rPr>
                <a:t>180</a:t>
              </a:r>
            </a:p>
          </p:txBody>
        </p:sp>
        <p:sp>
          <p:nvSpPr>
            <p:cNvPr id="43" name="Rectangle 78">
              <a:extLst>
                <a:ext uri="{FF2B5EF4-FFF2-40B4-BE49-F238E27FC236}">
                  <a16:creationId xmlns:a16="http://schemas.microsoft.com/office/drawing/2014/main" id="{92829425-4C1D-4E38-9733-8F2CF47857A8}"/>
                </a:ext>
              </a:extLst>
            </p:cNvPr>
            <p:cNvSpPr>
              <a:spLocks noChangeArrowheads="1"/>
            </p:cNvSpPr>
            <p:nvPr userDrawn="1"/>
          </p:nvSpPr>
          <p:spPr bwMode="gray">
            <a:xfrm>
              <a:off x="-507533" y="3453192"/>
              <a:ext cx="449989" cy="431800"/>
            </a:xfrm>
            <a:prstGeom prst="rect">
              <a:avLst/>
            </a:prstGeom>
            <a:solidFill>
              <a:srgbClr val="6EC040"/>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110</a:t>
              </a:r>
            </a:p>
            <a:p>
              <a:pPr algn="r">
                <a:lnSpc>
                  <a:spcPct val="90000"/>
                </a:lnSpc>
                <a:defRPr/>
              </a:pPr>
              <a:r>
                <a:rPr lang="de-DE" sz="900">
                  <a:solidFill>
                    <a:schemeClr val="bg1"/>
                  </a:solidFill>
                  <a:latin typeface="Arial" panose="020B0604020202020204" pitchFamily="34" charset="0"/>
                  <a:cs typeface="Arial" panose="020B0604020202020204" pitchFamily="34" charset="0"/>
                </a:rPr>
                <a:t>192</a:t>
              </a:r>
            </a:p>
            <a:p>
              <a:pPr algn="r">
                <a:lnSpc>
                  <a:spcPct val="90000"/>
                </a:lnSpc>
                <a:defRPr/>
              </a:pPr>
              <a:r>
                <a:rPr lang="de-DE" sz="900">
                  <a:solidFill>
                    <a:schemeClr val="bg1"/>
                  </a:solidFill>
                  <a:latin typeface="Arial" panose="020B0604020202020204" pitchFamily="34" charset="0"/>
                  <a:cs typeface="Arial" panose="020B0604020202020204" pitchFamily="34" charset="0"/>
                </a:rPr>
                <a:t>64</a:t>
              </a:r>
            </a:p>
          </p:txBody>
        </p:sp>
        <p:sp>
          <p:nvSpPr>
            <p:cNvPr id="44" name="Rectangle 78">
              <a:extLst>
                <a:ext uri="{FF2B5EF4-FFF2-40B4-BE49-F238E27FC236}">
                  <a16:creationId xmlns:a16="http://schemas.microsoft.com/office/drawing/2014/main" id="{920E0D67-20C4-4F95-A77E-2D720FF508FE}"/>
                </a:ext>
              </a:extLst>
            </p:cNvPr>
            <p:cNvSpPr>
              <a:spLocks noChangeArrowheads="1"/>
            </p:cNvSpPr>
            <p:nvPr userDrawn="1"/>
          </p:nvSpPr>
          <p:spPr bwMode="gray">
            <a:xfrm>
              <a:off x="-507533" y="3873367"/>
              <a:ext cx="449989" cy="431800"/>
            </a:xfrm>
            <a:prstGeom prst="rect">
              <a:avLst/>
            </a:prstGeom>
            <a:solidFill>
              <a:srgbClr val="97D27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151</a:t>
              </a:r>
            </a:p>
            <a:p>
              <a:pPr algn="r">
                <a:lnSpc>
                  <a:spcPct val="90000"/>
                </a:lnSpc>
                <a:defRPr/>
              </a:pPr>
              <a:r>
                <a:rPr lang="de-DE" sz="900">
                  <a:solidFill>
                    <a:srgbClr val="4B4B4B"/>
                  </a:solidFill>
                  <a:latin typeface="Arial" panose="020B0604020202020204" pitchFamily="34" charset="0"/>
                  <a:cs typeface="Arial" panose="020B0604020202020204" pitchFamily="34" charset="0"/>
                </a:rPr>
                <a:t>210</a:t>
              </a:r>
            </a:p>
            <a:p>
              <a:pPr algn="r">
                <a:lnSpc>
                  <a:spcPct val="90000"/>
                </a:lnSpc>
                <a:defRPr/>
              </a:pPr>
              <a:r>
                <a:rPr lang="de-DE" sz="900">
                  <a:solidFill>
                    <a:srgbClr val="4B4B4B"/>
                  </a:solidFill>
                  <a:latin typeface="Arial" panose="020B0604020202020204" pitchFamily="34" charset="0"/>
                  <a:cs typeface="Arial" panose="020B0604020202020204" pitchFamily="34" charset="0"/>
                </a:rPr>
                <a:t>118</a:t>
              </a:r>
            </a:p>
          </p:txBody>
        </p:sp>
        <p:sp>
          <p:nvSpPr>
            <p:cNvPr id="45" name="Rectangle 78">
              <a:extLst>
                <a:ext uri="{FF2B5EF4-FFF2-40B4-BE49-F238E27FC236}">
                  <a16:creationId xmlns:a16="http://schemas.microsoft.com/office/drawing/2014/main" id="{3487B7A5-D148-4CA4-9046-5153512D16B8}"/>
                </a:ext>
              </a:extLst>
            </p:cNvPr>
            <p:cNvSpPr>
              <a:spLocks noChangeArrowheads="1"/>
            </p:cNvSpPr>
            <p:nvPr userDrawn="1"/>
          </p:nvSpPr>
          <p:spPr bwMode="gray">
            <a:xfrm>
              <a:off x="-507533" y="4297712"/>
              <a:ext cx="449989" cy="431800"/>
            </a:xfrm>
            <a:prstGeom prst="rect">
              <a:avLst/>
            </a:prstGeom>
            <a:solidFill>
              <a:srgbClr val="B7E0A0"/>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183</a:t>
              </a:r>
            </a:p>
            <a:p>
              <a:pPr algn="r">
                <a:lnSpc>
                  <a:spcPct val="90000"/>
                </a:lnSpc>
                <a:defRPr/>
              </a:pPr>
              <a:r>
                <a:rPr lang="de-DE" sz="900">
                  <a:solidFill>
                    <a:srgbClr val="4B4B4B"/>
                  </a:solidFill>
                  <a:latin typeface="Arial" panose="020B0604020202020204" pitchFamily="34" charset="0"/>
                  <a:cs typeface="Arial" panose="020B0604020202020204" pitchFamily="34" charset="0"/>
                </a:rPr>
                <a:t>224</a:t>
              </a:r>
            </a:p>
            <a:p>
              <a:pPr algn="r">
                <a:lnSpc>
                  <a:spcPct val="90000"/>
                </a:lnSpc>
                <a:defRPr/>
              </a:pPr>
              <a:r>
                <a:rPr lang="de-DE" sz="900">
                  <a:solidFill>
                    <a:srgbClr val="4B4B4B"/>
                  </a:solidFill>
                  <a:latin typeface="Arial" panose="020B0604020202020204" pitchFamily="34" charset="0"/>
                  <a:cs typeface="Arial" panose="020B0604020202020204" pitchFamily="34" charset="0"/>
                </a:rPr>
                <a:t>160</a:t>
              </a:r>
            </a:p>
          </p:txBody>
        </p:sp>
        <p:sp>
          <p:nvSpPr>
            <p:cNvPr id="46" name="Rectangle 78">
              <a:extLst>
                <a:ext uri="{FF2B5EF4-FFF2-40B4-BE49-F238E27FC236}">
                  <a16:creationId xmlns:a16="http://schemas.microsoft.com/office/drawing/2014/main" id="{68181A77-3FC1-4DE1-84CE-416F26034E8E}"/>
                </a:ext>
              </a:extLst>
            </p:cNvPr>
            <p:cNvSpPr>
              <a:spLocks noChangeArrowheads="1"/>
            </p:cNvSpPr>
            <p:nvPr userDrawn="1"/>
          </p:nvSpPr>
          <p:spPr bwMode="gray">
            <a:xfrm>
              <a:off x="-507533" y="4730844"/>
              <a:ext cx="449989" cy="431800"/>
            </a:xfrm>
            <a:prstGeom prst="rect">
              <a:avLst/>
            </a:prstGeom>
            <a:solidFill>
              <a:srgbClr val="DAEFCF"/>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218</a:t>
              </a:r>
            </a:p>
            <a:p>
              <a:pPr algn="r">
                <a:lnSpc>
                  <a:spcPct val="90000"/>
                </a:lnSpc>
                <a:defRPr/>
              </a:pPr>
              <a:r>
                <a:rPr lang="de-DE" sz="900">
                  <a:solidFill>
                    <a:srgbClr val="4B4B4B"/>
                  </a:solidFill>
                  <a:latin typeface="Arial" panose="020B0604020202020204" pitchFamily="34" charset="0"/>
                  <a:cs typeface="Arial" panose="020B0604020202020204" pitchFamily="34" charset="0"/>
                </a:rPr>
                <a:t>239</a:t>
              </a:r>
            </a:p>
            <a:p>
              <a:pPr algn="r">
                <a:lnSpc>
                  <a:spcPct val="90000"/>
                </a:lnSpc>
                <a:defRPr/>
              </a:pPr>
              <a:r>
                <a:rPr lang="de-DE" sz="900">
                  <a:solidFill>
                    <a:srgbClr val="4B4B4B"/>
                  </a:solidFill>
                  <a:latin typeface="Arial" panose="020B0604020202020204" pitchFamily="34" charset="0"/>
                  <a:cs typeface="Arial" panose="020B0604020202020204" pitchFamily="34" charset="0"/>
                </a:rPr>
                <a:t>207</a:t>
              </a:r>
            </a:p>
          </p:txBody>
        </p:sp>
        <p:sp>
          <p:nvSpPr>
            <p:cNvPr id="47" name="Rectangle 78">
              <a:extLst>
                <a:ext uri="{FF2B5EF4-FFF2-40B4-BE49-F238E27FC236}">
                  <a16:creationId xmlns:a16="http://schemas.microsoft.com/office/drawing/2014/main" id="{9520EA45-D1C8-4FB8-BB07-74B2312BFE46}"/>
                </a:ext>
              </a:extLst>
            </p:cNvPr>
            <p:cNvSpPr>
              <a:spLocks noChangeArrowheads="1"/>
            </p:cNvSpPr>
            <p:nvPr userDrawn="1"/>
          </p:nvSpPr>
          <p:spPr bwMode="gray">
            <a:xfrm>
              <a:off x="-507533" y="5157889"/>
              <a:ext cx="449989" cy="431800"/>
            </a:xfrm>
            <a:prstGeom prst="rect">
              <a:avLst/>
            </a:prstGeom>
            <a:solidFill>
              <a:srgbClr val="F2016C"/>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242</a:t>
              </a:r>
            </a:p>
            <a:p>
              <a:pPr algn="r">
                <a:lnSpc>
                  <a:spcPct val="90000"/>
                </a:lnSpc>
                <a:defRPr/>
              </a:pPr>
              <a:r>
                <a:rPr lang="de-DE" sz="900">
                  <a:solidFill>
                    <a:schemeClr val="bg1"/>
                  </a:solidFill>
                  <a:latin typeface="Arial" panose="020B0604020202020204" pitchFamily="34" charset="0"/>
                  <a:cs typeface="Arial" panose="020B0604020202020204" pitchFamily="34" charset="0"/>
                </a:rPr>
                <a:t>1</a:t>
              </a:r>
            </a:p>
            <a:p>
              <a:pPr algn="r">
                <a:lnSpc>
                  <a:spcPct val="90000"/>
                </a:lnSpc>
                <a:defRPr/>
              </a:pPr>
              <a:r>
                <a:rPr lang="de-DE" sz="900">
                  <a:solidFill>
                    <a:schemeClr val="bg1"/>
                  </a:solidFill>
                  <a:latin typeface="Arial" panose="020B0604020202020204" pitchFamily="34" charset="0"/>
                  <a:cs typeface="Arial" panose="020B0604020202020204" pitchFamily="34" charset="0"/>
                </a:rPr>
                <a:t>108</a:t>
              </a:r>
            </a:p>
          </p:txBody>
        </p:sp>
        <p:sp>
          <p:nvSpPr>
            <p:cNvPr id="48" name="Rectangle 78">
              <a:extLst>
                <a:ext uri="{FF2B5EF4-FFF2-40B4-BE49-F238E27FC236}">
                  <a16:creationId xmlns:a16="http://schemas.microsoft.com/office/drawing/2014/main" id="{2032ADA8-99EA-4EEC-BB76-FA0EBDEA3059}"/>
                </a:ext>
              </a:extLst>
            </p:cNvPr>
            <p:cNvSpPr>
              <a:spLocks noChangeArrowheads="1"/>
            </p:cNvSpPr>
            <p:nvPr userDrawn="1"/>
          </p:nvSpPr>
          <p:spPr bwMode="gray">
            <a:xfrm>
              <a:off x="-507533" y="5589689"/>
              <a:ext cx="449989" cy="431800"/>
            </a:xfrm>
            <a:prstGeom prst="rect">
              <a:avLst/>
            </a:prstGeom>
            <a:solidFill>
              <a:srgbClr val="F73D96"/>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247</a:t>
              </a:r>
            </a:p>
            <a:p>
              <a:pPr algn="r">
                <a:lnSpc>
                  <a:spcPct val="90000"/>
                </a:lnSpc>
                <a:defRPr/>
              </a:pPr>
              <a:r>
                <a:rPr lang="de-DE" sz="900">
                  <a:solidFill>
                    <a:srgbClr val="4B4B4B"/>
                  </a:solidFill>
                  <a:latin typeface="Arial" panose="020B0604020202020204" pitchFamily="34" charset="0"/>
                  <a:cs typeface="Arial" panose="020B0604020202020204" pitchFamily="34" charset="0"/>
                </a:rPr>
                <a:t>61</a:t>
              </a:r>
            </a:p>
            <a:p>
              <a:pPr algn="r">
                <a:lnSpc>
                  <a:spcPct val="90000"/>
                </a:lnSpc>
                <a:defRPr/>
              </a:pPr>
              <a:r>
                <a:rPr lang="de-DE" sz="900">
                  <a:solidFill>
                    <a:srgbClr val="4B4B4B"/>
                  </a:solidFill>
                  <a:latin typeface="Arial" panose="020B0604020202020204" pitchFamily="34" charset="0"/>
                  <a:cs typeface="Arial" panose="020B0604020202020204" pitchFamily="34" charset="0"/>
                </a:rPr>
                <a:t>150</a:t>
              </a:r>
            </a:p>
          </p:txBody>
        </p:sp>
        <p:sp>
          <p:nvSpPr>
            <p:cNvPr id="49" name="Rectangle 78">
              <a:extLst>
                <a:ext uri="{FF2B5EF4-FFF2-40B4-BE49-F238E27FC236}">
                  <a16:creationId xmlns:a16="http://schemas.microsoft.com/office/drawing/2014/main" id="{2D6B6321-B858-42E9-823C-A42A84ABFAE9}"/>
                </a:ext>
              </a:extLst>
            </p:cNvPr>
            <p:cNvSpPr>
              <a:spLocks noChangeArrowheads="1"/>
            </p:cNvSpPr>
            <p:nvPr userDrawn="1"/>
          </p:nvSpPr>
          <p:spPr bwMode="gray">
            <a:xfrm>
              <a:off x="-507533" y="6021288"/>
              <a:ext cx="449989" cy="431800"/>
            </a:xfrm>
            <a:prstGeom prst="rect">
              <a:avLst/>
            </a:prstGeom>
            <a:solidFill>
              <a:srgbClr val="F97FB9"/>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249</a:t>
              </a:r>
            </a:p>
            <a:p>
              <a:pPr algn="r">
                <a:lnSpc>
                  <a:spcPct val="90000"/>
                </a:lnSpc>
                <a:defRPr/>
              </a:pPr>
              <a:r>
                <a:rPr lang="de-DE" sz="900">
                  <a:solidFill>
                    <a:srgbClr val="4B4B4B"/>
                  </a:solidFill>
                  <a:latin typeface="Arial" panose="020B0604020202020204" pitchFamily="34" charset="0"/>
                  <a:cs typeface="Arial" panose="020B0604020202020204" pitchFamily="34" charset="0"/>
                </a:rPr>
                <a:t>127</a:t>
              </a:r>
            </a:p>
            <a:p>
              <a:pPr algn="r">
                <a:lnSpc>
                  <a:spcPct val="90000"/>
                </a:lnSpc>
                <a:defRPr/>
              </a:pPr>
              <a:r>
                <a:rPr lang="de-DE" sz="900">
                  <a:solidFill>
                    <a:srgbClr val="4B4B4B"/>
                  </a:solidFill>
                  <a:latin typeface="Arial" panose="020B0604020202020204" pitchFamily="34" charset="0"/>
                  <a:cs typeface="Arial" panose="020B0604020202020204" pitchFamily="34" charset="0"/>
                </a:rPr>
                <a:t>185</a:t>
              </a:r>
            </a:p>
          </p:txBody>
        </p:sp>
        <p:sp>
          <p:nvSpPr>
            <p:cNvPr id="50" name="Rectangle 78">
              <a:extLst>
                <a:ext uri="{FF2B5EF4-FFF2-40B4-BE49-F238E27FC236}">
                  <a16:creationId xmlns:a16="http://schemas.microsoft.com/office/drawing/2014/main" id="{C90C10B2-26B4-4A85-8392-9000A76BDE33}"/>
                </a:ext>
              </a:extLst>
            </p:cNvPr>
            <p:cNvSpPr>
              <a:spLocks noChangeArrowheads="1"/>
            </p:cNvSpPr>
            <p:nvPr userDrawn="1"/>
          </p:nvSpPr>
          <p:spPr bwMode="gray">
            <a:xfrm>
              <a:off x="-507533" y="6445385"/>
              <a:ext cx="449989" cy="431800"/>
            </a:xfrm>
            <a:prstGeom prst="rect">
              <a:avLst/>
            </a:prstGeom>
            <a:solidFill>
              <a:srgbClr val="FBBFDC"/>
            </a:solidFill>
            <a:ln w="6350">
              <a:noFill/>
              <a:miter lim="800000"/>
              <a:headEnd/>
              <a:tailEnd/>
            </a:ln>
            <a:effectLst/>
          </p:spPr>
          <p:txBody>
            <a:bodyPr wrap="none" lIns="36000" tIns="44450" rIns="36000" bIns="44450" anchor="ctr"/>
            <a:lstStyle/>
            <a:p>
              <a:pPr algn="r">
                <a:lnSpc>
                  <a:spcPct val="90000"/>
                </a:lnSpc>
                <a:defRPr/>
              </a:pPr>
              <a:r>
                <a:rPr lang="de-DE" sz="900">
                  <a:solidFill>
                    <a:srgbClr val="4B4B4B"/>
                  </a:solidFill>
                  <a:latin typeface="Arial" panose="020B0604020202020204" pitchFamily="34" charset="0"/>
                  <a:cs typeface="Arial" panose="020B0604020202020204" pitchFamily="34" charset="0"/>
                </a:rPr>
                <a:t>251</a:t>
              </a:r>
            </a:p>
            <a:p>
              <a:pPr algn="r">
                <a:lnSpc>
                  <a:spcPct val="90000"/>
                </a:lnSpc>
                <a:defRPr/>
              </a:pPr>
              <a:r>
                <a:rPr lang="de-DE" sz="900">
                  <a:solidFill>
                    <a:srgbClr val="4B4B4B"/>
                  </a:solidFill>
                  <a:latin typeface="Arial" panose="020B0604020202020204" pitchFamily="34" charset="0"/>
                  <a:cs typeface="Arial" panose="020B0604020202020204" pitchFamily="34" charset="0"/>
                </a:rPr>
                <a:t>191</a:t>
              </a:r>
            </a:p>
            <a:p>
              <a:pPr algn="r">
                <a:lnSpc>
                  <a:spcPct val="90000"/>
                </a:lnSpc>
                <a:defRPr/>
              </a:pPr>
              <a:r>
                <a:rPr lang="de-DE" sz="900">
                  <a:solidFill>
                    <a:srgbClr val="4B4B4B"/>
                  </a:solidFill>
                  <a:latin typeface="Arial" panose="020B0604020202020204" pitchFamily="34" charset="0"/>
                  <a:cs typeface="Arial" panose="020B0604020202020204" pitchFamily="34" charset="0"/>
                </a:rPr>
                <a:t>220</a:t>
              </a:r>
            </a:p>
          </p:txBody>
        </p:sp>
        <p:sp>
          <p:nvSpPr>
            <p:cNvPr id="51" name="Rectangle 78">
              <a:extLst>
                <a:ext uri="{FF2B5EF4-FFF2-40B4-BE49-F238E27FC236}">
                  <a16:creationId xmlns:a16="http://schemas.microsoft.com/office/drawing/2014/main" id="{DDA049BF-8159-48E7-82FC-403B8B72E15E}"/>
                </a:ext>
              </a:extLst>
            </p:cNvPr>
            <p:cNvSpPr>
              <a:spLocks noChangeArrowheads="1"/>
            </p:cNvSpPr>
            <p:nvPr userDrawn="1"/>
          </p:nvSpPr>
          <p:spPr bwMode="gray">
            <a:xfrm>
              <a:off x="-952860" y="5580955"/>
              <a:ext cx="449989" cy="431800"/>
            </a:xfrm>
            <a:prstGeom prst="rect">
              <a:avLst/>
            </a:prstGeom>
            <a:solidFill>
              <a:srgbClr val="4B4B4B"/>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75</a:t>
              </a:r>
            </a:p>
            <a:p>
              <a:pPr algn="r">
                <a:lnSpc>
                  <a:spcPct val="90000"/>
                </a:lnSpc>
                <a:defRPr/>
              </a:pPr>
              <a:r>
                <a:rPr lang="de-DE" sz="900">
                  <a:solidFill>
                    <a:schemeClr val="bg1"/>
                  </a:solidFill>
                  <a:latin typeface="Arial" panose="020B0604020202020204" pitchFamily="34" charset="0"/>
                  <a:cs typeface="Arial" panose="020B0604020202020204" pitchFamily="34" charset="0"/>
                </a:rPr>
                <a:t>75</a:t>
              </a:r>
            </a:p>
            <a:p>
              <a:pPr algn="r">
                <a:lnSpc>
                  <a:spcPct val="90000"/>
                </a:lnSpc>
                <a:defRPr/>
              </a:pPr>
              <a:r>
                <a:rPr lang="de-DE" sz="900">
                  <a:solidFill>
                    <a:schemeClr val="bg1"/>
                  </a:solidFill>
                  <a:latin typeface="Arial" panose="020B0604020202020204" pitchFamily="34" charset="0"/>
                  <a:cs typeface="Arial" panose="020B0604020202020204" pitchFamily="34" charset="0"/>
                </a:rPr>
                <a:t>75</a:t>
              </a:r>
            </a:p>
          </p:txBody>
        </p:sp>
        <p:sp>
          <p:nvSpPr>
            <p:cNvPr id="52" name="Rectangle 78">
              <a:extLst>
                <a:ext uri="{FF2B5EF4-FFF2-40B4-BE49-F238E27FC236}">
                  <a16:creationId xmlns:a16="http://schemas.microsoft.com/office/drawing/2014/main" id="{C6C69CAF-4906-487B-9335-F93D0BF91B79}"/>
                </a:ext>
              </a:extLst>
            </p:cNvPr>
            <p:cNvSpPr>
              <a:spLocks noChangeArrowheads="1"/>
            </p:cNvSpPr>
            <p:nvPr userDrawn="1"/>
          </p:nvSpPr>
          <p:spPr bwMode="gray">
            <a:xfrm>
              <a:off x="-949740" y="6012684"/>
              <a:ext cx="449989" cy="431800"/>
            </a:xfrm>
            <a:prstGeom prst="rect">
              <a:avLst/>
            </a:prstGeom>
            <a:solidFill>
              <a:srgbClr val="646464"/>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a:p>
              <a:pPr algn="r">
                <a:lnSpc>
                  <a:spcPct val="90000"/>
                </a:lnSpc>
                <a:defRPr/>
              </a:pPr>
              <a:r>
                <a:rPr lang="de-DE" sz="900">
                  <a:solidFill>
                    <a:schemeClr val="bg1"/>
                  </a:solidFill>
                  <a:latin typeface="Arial" panose="020B0604020202020204" pitchFamily="34" charset="0"/>
                  <a:cs typeface="Arial" panose="020B0604020202020204" pitchFamily="34" charset="0"/>
                </a:rPr>
                <a:t>100</a:t>
              </a:r>
            </a:p>
          </p:txBody>
        </p:sp>
        <p:sp>
          <p:nvSpPr>
            <p:cNvPr id="53" name="Rectangle 78">
              <a:extLst>
                <a:ext uri="{FF2B5EF4-FFF2-40B4-BE49-F238E27FC236}">
                  <a16:creationId xmlns:a16="http://schemas.microsoft.com/office/drawing/2014/main" id="{2E9768E3-92BA-43DF-938B-55F35F77EF56}"/>
                </a:ext>
              </a:extLst>
            </p:cNvPr>
            <p:cNvSpPr>
              <a:spLocks noChangeArrowheads="1"/>
            </p:cNvSpPr>
            <p:nvPr userDrawn="1"/>
          </p:nvSpPr>
          <p:spPr bwMode="gray">
            <a:xfrm>
              <a:off x="-953825" y="6443536"/>
              <a:ext cx="449989" cy="431800"/>
            </a:xfrm>
            <a:prstGeom prst="rect">
              <a:avLst/>
            </a:prstGeom>
            <a:solidFill>
              <a:srgbClr val="7D7D7D"/>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a:p>
              <a:pPr algn="r">
                <a:lnSpc>
                  <a:spcPct val="90000"/>
                </a:lnSpc>
                <a:defRPr/>
              </a:pPr>
              <a:r>
                <a:rPr lang="de-DE" sz="900">
                  <a:solidFill>
                    <a:schemeClr val="bg1"/>
                  </a:solidFill>
                  <a:latin typeface="Arial" panose="020B0604020202020204" pitchFamily="34" charset="0"/>
                  <a:cs typeface="Arial" panose="020B0604020202020204" pitchFamily="34" charset="0"/>
                </a:rPr>
                <a:t>125</a:t>
              </a:r>
            </a:p>
          </p:txBody>
        </p:sp>
        <p:sp>
          <p:nvSpPr>
            <p:cNvPr id="54" name="Rectangle 78">
              <a:extLst>
                <a:ext uri="{FF2B5EF4-FFF2-40B4-BE49-F238E27FC236}">
                  <a16:creationId xmlns:a16="http://schemas.microsoft.com/office/drawing/2014/main" id="{435E3027-427C-4542-A03E-655D033D93C1}"/>
                </a:ext>
              </a:extLst>
            </p:cNvPr>
            <p:cNvSpPr>
              <a:spLocks noChangeArrowheads="1"/>
            </p:cNvSpPr>
            <p:nvPr userDrawn="1"/>
          </p:nvSpPr>
          <p:spPr bwMode="gray">
            <a:xfrm>
              <a:off x="-950187" y="5156513"/>
              <a:ext cx="449989" cy="431800"/>
            </a:xfrm>
            <a:prstGeom prst="rect">
              <a:avLst/>
            </a:prstGeom>
            <a:solidFill>
              <a:srgbClr val="455560"/>
            </a:solidFill>
            <a:ln w="6350">
              <a:noFill/>
              <a:miter lim="800000"/>
              <a:headEnd/>
              <a:tailEnd/>
            </a:ln>
            <a:effectLst/>
          </p:spPr>
          <p:txBody>
            <a:bodyPr wrap="none" lIns="36000" tIns="44450" rIns="36000" bIns="44450" anchor="ctr"/>
            <a:lstStyle/>
            <a:p>
              <a:pPr algn="r">
                <a:lnSpc>
                  <a:spcPct val="90000"/>
                </a:lnSpc>
                <a:defRPr/>
              </a:pPr>
              <a:r>
                <a:rPr lang="de-DE" sz="900">
                  <a:solidFill>
                    <a:schemeClr val="bg1"/>
                  </a:solidFill>
                  <a:latin typeface="Arial" panose="020B0604020202020204" pitchFamily="34" charset="0"/>
                  <a:cs typeface="Arial" panose="020B0604020202020204" pitchFamily="34" charset="0"/>
                </a:rPr>
                <a:t>69</a:t>
              </a:r>
            </a:p>
            <a:p>
              <a:pPr algn="r">
                <a:lnSpc>
                  <a:spcPct val="90000"/>
                </a:lnSpc>
                <a:defRPr/>
              </a:pPr>
              <a:r>
                <a:rPr lang="de-DE" sz="900">
                  <a:solidFill>
                    <a:schemeClr val="bg1"/>
                  </a:solidFill>
                  <a:latin typeface="Arial" panose="020B0604020202020204" pitchFamily="34" charset="0"/>
                  <a:cs typeface="Arial" panose="020B0604020202020204" pitchFamily="34" charset="0"/>
                </a:rPr>
                <a:t>85</a:t>
              </a:r>
            </a:p>
            <a:p>
              <a:pPr algn="r">
                <a:lnSpc>
                  <a:spcPct val="90000"/>
                </a:lnSpc>
                <a:defRPr/>
              </a:pPr>
              <a:r>
                <a:rPr lang="de-DE" sz="900">
                  <a:solidFill>
                    <a:schemeClr val="bg1"/>
                  </a:solidFill>
                  <a:latin typeface="Arial" panose="020B0604020202020204" pitchFamily="34" charset="0"/>
                  <a:cs typeface="Arial" panose="020B0604020202020204" pitchFamily="34" charset="0"/>
                </a:rPr>
                <a:t>96</a:t>
              </a:r>
            </a:p>
          </p:txBody>
        </p:sp>
      </p:grpSp>
      <p:pic>
        <p:nvPicPr>
          <p:cNvPr id="33" name="Picture 32">
            <a:extLst>
              <a:ext uri="{FF2B5EF4-FFF2-40B4-BE49-F238E27FC236}">
                <a16:creationId xmlns:a16="http://schemas.microsoft.com/office/drawing/2014/main" id="{F65526A9-A012-47E7-B306-87249B7A86A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168593" y="6461197"/>
            <a:ext cx="1702180" cy="160583"/>
          </a:xfrm>
          <a:prstGeom prst="rect">
            <a:avLst/>
          </a:prstGeom>
        </p:spPr>
      </p:pic>
      <p:sp>
        <p:nvSpPr>
          <p:cNvPr id="4" name="Rectangle 3">
            <a:extLst>
              <a:ext uri="{FF2B5EF4-FFF2-40B4-BE49-F238E27FC236}">
                <a16:creationId xmlns:a16="http://schemas.microsoft.com/office/drawing/2014/main" id="{E14F6EE2-E443-4B57-B14B-52EBA6D63EDA}"/>
              </a:ext>
            </a:extLst>
          </p:cNvPr>
          <p:cNvSpPr/>
          <p:nvPr userDrawn="1"/>
        </p:nvSpPr>
        <p:spPr>
          <a:xfrm>
            <a:off x="0" y="817"/>
            <a:ext cx="12192000" cy="72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Logo, company name&#10;&#10;Description automatically generated">
            <a:extLst>
              <a:ext uri="{FF2B5EF4-FFF2-40B4-BE49-F238E27FC236}">
                <a16:creationId xmlns:a16="http://schemas.microsoft.com/office/drawing/2014/main" id="{F9FC50BC-5B5D-47CE-8776-94DF9FE4B886}"/>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50863" y="184842"/>
            <a:ext cx="881122" cy="351950"/>
          </a:xfrm>
          <a:prstGeom prst="rect">
            <a:avLst/>
          </a:prstGeom>
        </p:spPr>
      </p:pic>
      <p:sp>
        <p:nvSpPr>
          <p:cNvPr id="11" name="TextBox 10">
            <a:hlinkClick r:id="rId10" action="ppaction://hlinksldjump"/>
            <a:extLst>
              <a:ext uri="{FF2B5EF4-FFF2-40B4-BE49-F238E27FC236}">
                <a16:creationId xmlns:a16="http://schemas.microsoft.com/office/drawing/2014/main" id="{03769E60-ECD6-4869-8CFF-21A0254063A2}"/>
              </a:ext>
            </a:extLst>
          </p:cNvPr>
          <p:cNvSpPr txBox="1"/>
          <p:nvPr userDrawn="1"/>
        </p:nvSpPr>
        <p:spPr>
          <a:xfrm>
            <a:off x="4430590"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DATA AND ASSUMPTIONS</a:t>
            </a:r>
          </a:p>
        </p:txBody>
      </p:sp>
      <p:sp>
        <p:nvSpPr>
          <p:cNvPr id="70" name="TextBox 69">
            <a:hlinkClick r:id="rId11" action="ppaction://hlinksldjump"/>
            <a:extLst>
              <a:ext uri="{FF2B5EF4-FFF2-40B4-BE49-F238E27FC236}">
                <a16:creationId xmlns:a16="http://schemas.microsoft.com/office/drawing/2014/main" id="{BAC9C8E0-5495-40D0-A4FD-79EB71A8D5FB}"/>
              </a:ext>
            </a:extLst>
          </p:cNvPr>
          <p:cNvSpPr txBox="1"/>
          <p:nvPr userDrawn="1"/>
        </p:nvSpPr>
        <p:spPr>
          <a:xfrm>
            <a:off x="6878333" y="160570"/>
            <a:ext cx="1163260" cy="400494"/>
          </a:xfrm>
          <a:prstGeom prst="rect">
            <a:avLst/>
          </a:prstGeom>
          <a:noFill/>
        </p:spPr>
        <p:txBody>
          <a:bodyPr wrap="square" lIns="36000" tIns="0" rIns="36000" bIns="0" rtlCol="0" anchor="ctr" anchorCtr="0">
            <a:noAutofit/>
          </a:bodyPr>
          <a:lstStyle/>
          <a:p>
            <a:pPr algn="ctr"/>
            <a:r>
              <a:rPr lang="en-GB" sz="900" b="1">
                <a:solidFill>
                  <a:schemeClr val="bg1"/>
                </a:solidFill>
              </a:rPr>
              <a:t>INITIAL EMPLOYER RESULTS</a:t>
            </a:r>
          </a:p>
        </p:txBody>
      </p:sp>
      <p:sp>
        <p:nvSpPr>
          <p:cNvPr id="71" name="TextBox 70">
            <a:hlinkClick r:id="rId12" action="ppaction://hlinksldjump"/>
            <a:extLst>
              <a:ext uri="{FF2B5EF4-FFF2-40B4-BE49-F238E27FC236}">
                <a16:creationId xmlns:a16="http://schemas.microsoft.com/office/drawing/2014/main" id="{AD0EBC6F-6765-46B7-B8E9-2B34B3958B27}"/>
              </a:ext>
            </a:extLst>
          </p:cNvPr>
          <p:cNvSpPr txBox="1"/>
          <p:nvPr userDrawn="1"/>
        </p:nvSpPr>
        <p:spPr>
          <a:xfrm>
            <a:off x="8102205"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DECISIONS AND NEXT STEPS</a:t>
            </a:r>
          </a:p>
        </p:txBody>
      </p:sp>
      <p:sp>
        <p:nvSpPr>
          <p:cNvPr id="72" name="TextBox 71">
            <a:hlinkClick r:id="rId13" action="ppaction://hlinksldjump"/>
            <a:extLst>
              <a:ext uri="{FF2B5EF4-FFF2-40B4-BE49-F238E27FC236}">
                <a16:creationId xmlns:a16="http://schemas.microsoft.com/office/drawing/2014/main" id="{520D1897-6C06-4121-B40F-3979E7669D90}"/>
              </a:ext>
            </a:extLst>
          </p:cNvPr>
          <p:cNvSpPr txBox="1"/>
          <p:nvPr userDrawn="1"/>
        </p:nvSpPr>
        <p:spPr>
          <a:xfrm>
            <a:off x="9326076"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APPENDICES</a:t>
            </a:r>
          </a:p>
        </p:txBody>
      </p:sp>
      <p:sp>
        <p:nvSpPr>
          <p:cNvPr id="74" name="TextBox 73">
            <a:hlinkClick r:id="rId14" action="ppaction://hlinksldjump"/>
            <a:extLst>
              <a:ext uri="{FF2B5EF4-FFF2-40B4-BE49-F238E27FC236}">
                <a16:creationId xmlns:a16="http://schemas.microsoft.com/office/drawing/2014/main" id="{BC9C505F-95DB-488B-A8B8-9F52DF8B460F}"/>
              </a:ext>
            </a:extLst>
          </p:cNvPr>
          <p:cNvSpPr txBox="1"/>
          <p:nvPr userDrawn="1"/>
        </p:nvSpPr>
        <p:spPr>
          <a:xfrm>
            <a:off x="5654462"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FUND-LEVEL RESULTS</a:t>
            </a:r>
          </a:p>
        </p:txBody>
      </p:sp>
      <p:sp>
        <p:nvSpPr>
          <p:cNvPr id="75" name="TextBox 74">
            <a:hlinkClick r:id="rId15" action="ppaction://hlinksldjump"/>
            <a:extLst>
              <a:ext uri="{FF2B5EF4-FFF2-40B4-BE49-F238E27FC236}">
                <a16:creationId xmlns:a16="http://schemas.microsoft.com/office/drawing/2014/main" id="{934DBE64-7214-436F-8953-6E3CACA1CD2A}"/>
              </a:ext>
            </a:extLst>
          </p:cNvPr>
          <p:cNvSpPr txBox="1"/>
          <p:nvPr userDrawn="1"/>
        </p:nvSpPr>
        <p:spPr>
          <a:xfrm>
            <a:off x="3206719"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VALUATION PROCESS</a:t>
            </a:r>
          </a:p>
        </p:txBody>
      </p:sp>
      <p:sp>
        <p:nvSpPr>
          <p:cNvPr id="55" name="TextBox 54">
            <a:hlinkClick r:id="rId15" action="ppaction://hlinksldjump"/>
            <a:extLst>
              <a:ext uri="{FF2B5EF4-FFF2-40B4-BE49-F238E27FC236}">
                <a16:creationId xmlns:a16="http://schemas.microsoft.com/office/drawing/2014/main" id="{12D154BC-91C1-4DCE-8D9A-6EA20E24A860}"/>
              </a:ext>
            </a:extLst>
          </p:cNvPr>
          <p:cNvSpPr txBox="1"/>
          <p:nvPr userDrawn="1"/>
        </p:nvSpPr>
        <p:spPr>
          <a:xfrm>
            <a:off x="1982847" y="160570"/>
            <a:ext cx="1091190" cy="400494"/>
          </a:xfrm>
          <a:prstGeom prst="rect">
            <a:avLst/>
          </a:prstGeom>
          <a:noFill/>
        </p:spPr>
        <p:txBody>
          <a:bodyPr wrap="square" lIns="36000" tIns="0" rIns="36000" bIns="0" rtlCol="0" anchor="ctr" anchorCtr="0">
            <a:noAutofit/>
          </a:bodyPr>
          <a:lstStyle/>
          <a:p>
            <a:pPr algn="ctr"/>
            <a:r>
              <a:rPr lang="en-GB" sz="900" b="1">
                <a:solidFill>
                  <a:schemeClr val="bg1"/>
                </a:solidFill>
              </a:rPr>
              <a:t>SUMMARY</a:t>
            </a:r>
          </a:p>
        </p:txBody>
      </p:sp>
      <p:grpSp>
        <p:nvGrpSpPr>
          <p:cNvPr id="3" name="Group 2">
            <a:extLst>
              <a:ext uri="{FF2B5EF4-FFF2-40B4-BE49-F238E27FC236}">
                <a16:creationId xmlns:a16="http://schemas.microsoft.com/office/drawing/2014/main" id="{6E03E9FA-305C-434B-8FA5-085B13F1C248}"/>
              </a:ext>
            </a:extLst>
          </p:cNvPr>
          <p:cNvGrpSpPr/>
          <p:nvPr userDrawn="1"/>
        </p:nvGrpSpPr>
        <p:grpSpPr>
          <a:xfrm>
            <a:off x="5958430" y="6525517"/>
            <a:ext cx="280281" cy="207798"/>
            <a:chOff x="5958430" y="6525517"/>
            <a:chExt cx="280281" cy="207798"/>
          </a:xfrm>
        </p:grpSpPr>
        <p:sp>
          <p:nvSpPr>
            <p:cNvPr id="60" name="Freeform: Shape 59">
              <a:extLst>
                <a:ext uri="{FF2B5EF4-FFF2-40B4-BE49-F238E27FC236}">
                  <a16:creationId xmlns:a16="http://schemas.microsoft.com/office/drawing/2014/main" id="{29EB48C9-D0C0-4625-8E7E-248D7242F469}"/>
                </a:ext>
              </a:extLst>
            </p:cNvPr>
            <p:cNvSpPr/>
            <p:nvPr/>
          </p:nvSpPr>
          <p:spPr>
            <a:xfrm>
              <a:off x="5992150" y="6601379"/>
              <a:ext cx="212780" cy="131936"/>
            </a:xfrm>
            <a:custGeom>
              <a:avLst/>
              <a:gdLst>
                <a:gd name="connsiteX0" fmla="*/ 170311 w 174920"/>
                <a:gd name="connsiteY0" fmla="*/ 108461 h 108461"/>
                <a:gd name="connsiteX1" fmla="*/ 111446 w 174920"/>
                <a:gd name="connsiteY1" fmla="*/ 108461 h 108461"/>
                <a:gd name="connsiteX2" fmla="*/ 106838 w 174920"/>
                <a:gd name="connsiteY2" fmla="*/ 103957 h 108461"/>
                <a:gd name="connsiteX3" fmla="*/ 106838 w 174920"/>
                <a:gd name="connsiteY3" fmla="*/ 103852 h 108461"/>
                <a:gd name="connsiteX4" fmla="*/ 106838 w 174920"/>
                <a:gd name="connsiteY4" fmla="*/ 41007 h 108461"/>
                <a:gd name="connsiteX5" fmla="*/ 68083 w 174920"/>
                <a:gd name="connsiteY5" fmla="*/ 41007 h 108461"/>
                <a:gd name="connsiteX6" fmla="*/ 68083 w 174920"/>
                <a:gd name="connsiteY6" fmla="*/ 103852 h 108461"/>
                <a:gd name="connsiteX7" fmla="*/ 63579 w 174920"/>
                <a:gd name="connsiteY7" fmla="*/ 108461 h 108461"/>
                <a:gd name="connsiteX8" fmla="*/ 63474 w 174920"/>
                <a:gd name="connsiteY8" fmla="*/ 108461 h 108461"/>
                <a:gd name="connsiteX9" fmla="*/ 4609 w 174920"/>
                <a:gd name="connsiteY9" fmla="*/ 108461 h 108461"/>
                <a:gd name="connsiteX10" fmla="*/ 0 w 174920"/>
                <a:gd name="connsiteY10" fmla="*/ 103957 h 108461"/>
                <a:gd name="connsiteX11" fmla="*/ 0 w 174920"/>
                <a:gd name="connsiteY11" fmla="*/ 103852 h 108461"/>
                <a:gd name="connsiteX12" fmla="*/ 0 w 174920"/>
                <a:gd name="connsiteY12" fmla="*/ 4609 h 108461"/>
                <a:gd name="connsiteX13" fmla="*/ 4609 w 174920"/>
                <a:gd name="connsiteY13" fmla="*/ 0 h 108461"/>
                <a:gd name="connsiteX14" fmla="*/ 9218 w 174920"/>
                <a:gd name="connsiteY14" fmla="*/ 4609 h 108461"/>
                <a:gd name="connsiteX15" fmla="*/ 9218 w 174920"/>
                <a:gd name="connsiteY15" fmla="*/ 99243 h 108461"/>
                <a:gd name="connsiteX16" fmla="*/ 58866 w 174920"/>
                <a:gd name="connsiteY16" fmla="*/ 99243 h 108461"/>
                <a:gd name="connsiteX17" fmla="*/ 58866 w 174920"/>
                <a:gd name="connsiteY17" fmla="*/ 36398 h 108461"/>
                <a:gd name="connsiteX18" fmla="*/ 63474 w 174920"/>
                <a:gd name="connsiteY18" fmla="*/ 31789 h 108461"/>
                <a:gd name="connsiteX19" fmla="*/ 111446 w 174920"/>
                <a:gd name="connsiteY19" fmla="*/ 31789 h 108461"/>
                <a:gd name="connsiteX20" fmla="*/ 116003 w 174920"/>
                <a:gd name="connsiteY20" fmla="*/ 36398 h 108461"/>
                <a:gd name="connsiteX21" fmla="*/ 116003 w 174920"/>
                <a:gd name="connsiteY21" fmla="*/ 99243 h 108461"/>
                <a:gd name="connsiteX22" fmla="*/ 165703 w 174920"/>
                <a:gd name="connsiteY22" fmla="*/ 99243 h 108461"/>
                <a:gd name="connsiteX23" fmla="*/ 165703 w 174920"/>
                <a:gd name="connsiteY23" fmla="*/ 4609 h 108461"/>
                <a:gd name="connsiteX24" fmla="*/ 170311 w 174920"/>
                <a:gd name="connsiteY24" fmla="*/ 0 h 108461"/>
                <a:gd name="connsiteX25" fmla="*/ 174920 w 174920"/>
                <a:gd name="connsiteY25" fmla="*/ 4609 h 108461"/>
                <a:gd name="connsiteX26" fmla="*/ 174920 w 174920"/>
                <a:gd name="connsiteY26" fmla="*/ 104114 h 108461"/>
                <a:gd name="connsiteX27" fmla="*/ 170311 w 174920"/>
                <a:gd name="connsiteY27" fmla="*/ 108461 h 10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920" h="108461">
                  <a:moveTo>
                    <a:pt x="170311" y="108461"/>
                  </a:moveTo>
                  <a:lnTo>
                    <a:pt x="111446" y="108461"/>
                  </a:lnTo>
                  <a:cubicBezTo>
                    <a:pt x="108930" y="108490"/>
                    <a:pt x="106867" y="106474"/>
                    <a:pt x="106838" y="103957"/>
                  </a:cubicBezTo>
                  <a:cubicBezTo>
                    <a:pt x="106837" y="103922"/>
                    <a:pt x="106837" y="103887"/>
                    <a:pt x="106838" y="103852"/>
                  </a:cubicBezTo>
                  <a:lnTo>
                    <a:pt x="106838" y="41007"/>
                  </a:lnTo>
                  <a:lnTo>
                    <a:pt x="68083" y="41007"/>
                  </a:lnTo>
                  <a:lnTo>
                    <a:pt x="68083" y="103852"/>
                  </a:lnTo>
                  <a:cubicBezTo>
                    <a:pt x="68112" y="106369"/>
                    <a:pt x="66096" y="108431"/>
                    <a:pt x="63579" y="108461"/>
                  </a:cubicBezTo>
                  <a:cubicBezTo>
                    <a:pt x="63544" y="108461"/>
                    <a:pt x="63509" y="108461"/>
                    <a:pt x="63474" y="108461"/>
                  </a:cubicBezTo>
                  <a:lnTo>
                    <a:pt x="4609" y="108461"/>
                  </a:lnTo>
                  <a:cubicBezTo>
                    <a:pt x="2093" y="108490"/>
                    <a:pt x="29" y="106474"/>
                    <a:pt x="0" y="103957"/>
                  </a:cubicBezTo>
                  <a:cubicBezTo>
                    <a:pt x="0" y="103922"/>
                    <a:pt x="0" y="103887"/>
                    <a:pt x="0" y="103852"/>
                  </a:cubicBezTo>
                  <a:lnTo>
                    <a:pt x="0" y="4609"/>
                  </a:lnTo>
                  <a:cubicBezTo>
                    <a:pt x="0" y="2063"/>
                    <a:pt x="2064" y="0"/>
                    <a:pt x="4609" y="0"/>
                  </a:cubicBezTo>
                  <a:cubicBezTo>
                    <a:pt x="7154" y="0"/>
                    <a:pt x="9218" y="2063"/>
                    <a:pt x="9218" y="4609"/>
                  </a:cubicBezTo>
                  <a:lnTo>
                    <a:pt x="9218" y="99243"/>
                  </a:lnTo>
                  <a:lnTo>
                    <a:pt x="58866" y="99243"/>
                  </a:lnTo>
                  <a:lnTo>
                    <a:pt x="58866" y="36398"/>
                  </a:lnTo>
                  <a:cubicBezTo>
                    <a:pt x="58894" y="33864"/>
                    <a:pt x="60940" y="31818"/>
                    <a:pt x="63474" y="31789"/>
                  </a:cubicBezTo>
                  <a:lnTo>
                    <a:pt x="111446" y="31789"/>
                  </a:lnTo>
                  <a:cubicBezTo>
                    <a:pt x="113971" y="31818"/>
                    <a:pt x="116003" y="33873"/>
                    <a:pt x="116003" y="36398"/>
                  </a:cubicBezTo>
                  <a:lnTo>
                    <a:pt x="116003" y="99243"/>
                  </a:lnTo>
                  <a:lnTo>
                    <a:pt x="165703" y="99243"/>
                  </a:lnTo>
                  <a:lnTo>
                    <a:pt x="165703" y="4609"/>
                  </a:lnTo>
                  <a:cubicBezTo>
                    <a:pt x="165703" y="2063"/>
                    <a:pt x="167766" y="0"/>
                    <a:pt x="170311" y="0"/>
                  </a:cubicBezTo>
                  <a:cubicBezTo>
                    <a:pt x="172857" y="0"/>
                    <a:pt x="174920" y="2063"/>
                    <a:pt x="174920" y="4609"/>
                  </a:cubicBezTo>
                  <a:lnTo>
                    <a:pt x="174920" y="104114"/>
                  </a:lnTo>
                  <a:cubicBezTo>
                    <a:pt x="174808" y="106569"/>
                    <a:pt x="172769" y="108492"/>
                    <a:pt x="170311" y="108461"/>
                  </a:cubicBezTo>
                  <a:close/>
                </a:path>
              </a:pathLst>
            </a:custGeom>
            <a:solidFill>
              <a:schemeClr val="accent5"/>
            </a:solidFill>
            <a:ln w="5144" cap="flat">
              <a:solidFill>
                <a:schemeClr val="accent5"/>
              </a:solidFill>
              <a:prstDash val="solid"/>
              <a:miter/>
            </a:ln>
          </p:spPr>
          <p:txBody>
            <a:bodyPr rtlCol="0" anchor="ctr"/>
            <a:lstStyle/>
            <a:p>
              <a:endParaRPr lang="en-GB"/>
            </a:p>
          </p:txBody>
        </p:sp>
        <p:sp>
          <p:nvSpPr>
            <p:cNvPr id="61" name="Freeform: Shape 60">
              <a:extLst>
                <a:ext uri="{FF2B5EF4-FFF2-40B4-BE49-F238E27FC236}">
                  <a16:creationId xmlns:a16="http://schemas.microsoft.com/office/drawing/2014/main" id="{D7FF6E73-9D1C-4ED6-9CA6-DBF47572F8CD}"/>
                </a:ext>
              </a:extLst>
            </p:cNvPr>
            <p:cNvSpPr/>
            <p:nvPr/>
          </p:nvSpPr>
          <p:spPr>
            <a:xfrm>
              <a:off x="5958430" y="6525517"/>
              <a:ext cx="280281" cy="107672"/>
            </a:xfrm>
            <a:custGeom>
              <a:avLst/>
              <a:gdLst>
                <a:gd name="connsiteX0" fmla="*/ 4573 w 230411"/>
                <a:gd name="connsiteY0" fmla="*/ 88392 h 88514"/>
                <a:gd name="connsiteX1" fmla="*/ 802 w 230411"/>
                <a:gd name="connsiteY1" fmla="*/ 86455 h 88514"/>
                <a:gd name="connsiteX2" fmla="*/ 1902 w 230411"/>
                <a:gd name="connsiteY2" fmla="*/ 80170 h 88514"/>
                <a:gd name="connsiteX3" fmla="*/ 112510 w 230411"/>
                <a:gd name="connsiteY3" fmla="*/ 828 h 88514"/>
                <a:gd name="connsiteX4" fmla="*/ 117747 w 230411"/>
                <a:gd name="connsiteY4" fmla="*/ 828 h 88514"/>
                <a:gd name="connsiteX5" fmla="*/ 228460 w 230411"/>
                <a:gd name="connsiteY5" fmla="*/ 80170 h 88514"/>
                <a:gd name="connsiteX6" fmla="*/ 229592 w 230411"/>
                <a:gd name="connsiteY6" fmla="*/ 86513 h 88514"/>
                <a:gd name="connsiteX7" fmla="*/ 229560 w 230411"/>
                <a:gd name="connsiteY7" fmla="*/ 86559 h 88514"/>
                <a:gd name="connsiteX8" fmla="*/ 223138 w 230411"/>
                <a:gd name="connsiteY8" fmla="*/ 87673 h 88514"/>
                <a:gd name="connsiteX9" fmla="*/ 223118 w 230411"/>
                <a:gd name="connsiteY9" fmla="*/ 87659 h 88514"/>
                <a:gd name="connsiteX10" fmla="*/ 115181 w 230411"/>
                <a:gd name="connsiteY10" fmla="*/ 10254 h 88514"/>
                <a:gd name="connsiteX11" fmla="*/ 7244 w 230411"/>
                <a:gd name="connsiteY11" fmla="*/ 87554 h 88514"/>
                <a:gd name="connsiteX12" fmla="*/ 4573 w 230411"/>
                <a:gd name="connsiteY12" fmla="*/ 88392 h 88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0411" h="88514">
                  <a:moveTo>
                    <a:pt x="4573" y="88392"/>
                  </a:moveTo>
                  <a:cubicBezTo>
                    <a:pt x="3082" y="88372"/>
                    <a:pt x="1687" y="87655"/>
                    <a:pt x="802" y="86455"/>
                  </a:cubicBezTo>
                  <a:cubicBezTo>
                    <a:pt x="-604" y="84410"/>
                    <a:pt x="-115" y="81616"/>
                    <a:pt x="1902" y="80170"/>
                  </a:cubicBezTo>
                  <a:lnTo>
                    <a:pt x="112510" y="828"/>
                  </a:lnTo>
                  <a:cubicBezTo>
                    <a:pt x="114081" y="-276"/>
                    <a:pt x="116176" y="-276"/>
                    <a:pt x="117747" y="828"/>
                  </a:cubicBezTo>
                  <a:lnTo>
                    <a:pt x="228460" y="80170"/>
                  </a:lnTo>
                  <a:cubicBezTo>
                    <a:pt x="230524" y="81609"/>
                    <a:pt x="231031" y="84449"/>
                    <a:pt x="229592" y="86513"/>
                  </a:cubicBezTo>
                  <a:cubicBezTo>
                    <a:pt x="229582" y="86529"/>
                    <a:pt x="229571" y="86544"/>
                    <a:pt x="229560" y="86559"/>
                  </a:cubicBezTo>
                  <a:cubicBezTo>
                    <a:pt x="228094" y="88640"/>
                    <a:pt x="225219" y="89139"/>
                    <a:pt x="223138" y="87673"/>
                  </a:cubicBezTo>
                  <a:cubicBezTo>
                    <a:pt x="223131" y="87669"/>
                    <a:pt x="223125" y="87664"/>
                    <a:pt x="223118" y="87659"/>
                  </a:cubicBezTo>
                  <a:lnTo>
                    <a:pt x="115181" y="10254"/>
                  </a:lnTo>
                  <a:lnTo>
                    <a:pt x="7244" y="87554"/>
                  </a:lnTo>
                  <a:cubicBezTo>
                    <a:pt x="6465" y="88110"/>
                    <a:pt x="5530" y="88404"/>
                    <a:pt x="4573" y="88392"/>
                  </a:cubicBezTo>
                  <a:close/>
                </a:path>
              </a:pathLst>
            </a:custGeom>
            <a:solidFill>
              <a:schemeClr val="accent5"/>
            </a:solidFill>
            <a:ln w="5144" cap="flat">
              <a:solidFill>
                <a:schemeClr val="accent5"/>
              </a:solidFill>
              <a:prstDash val="solid"/>
              <a:miter/>
            </a:ln>
          </p:spPr>
          <p:txBody>
            <a:bodyPr rtlCol="0" anchor="ctr"/>
            <a:lstStyle/>
            <a:p>
              <a:endParaRPr lang="en-GB"/>
            </a:p>
          </p:txBody>
        </p:sp>
      </p:grpSp>
      <p:sp>
        <p:nvSpPr>
          <p:cNvPr id="58" name="Isosceles Triangle 57">
            <a:hlinkClick r:id="" action="ppaction://hlinkshowjump?jump=previousslide"/>
            <a:extLst>
              <a:ext uri="{FF2B5EF4-FFF2-40B4-BE49-F238E27FC236}">
                <a16:creationId xmlns:a16="http://schemas.microsoft.com/office/drawing/2014/main" id="{15069893-FC54-42AC-BC20-9EBCFA585F41}"/>
              </a:ext>
            </a:extLst>
          </p:cNvPr>
          <p:cNvSpPr/>
          <p:nvPr/>
        </p:nvSpPr>
        <p:spPr>
          <a:xfrm rot="16200000">
            <a:off x="5576886" y="6553931"/>
            <a:ext cx="203200" cy="175172"/>
          </a:xfrm>
          <a:prstGeom prst="triangle">
            <a:avLst/>
          </a:prstGeom>
          <a:solidFill>
            <a:schemeClr val="bg1"/>
          </a:solidFill>
          <a:ln w="158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Isosceles Triangle 58">
            <a:hlinkClick r:id="" action="ppaction://hlinkshowjump?jump=nextslide"/>
            <a:extLst>
              <a:ext uri="{FF2B5EF4-FFF2-40B4-BE49-F238E27FC236}">
                <a16:creationId xmlns:a16="http://schemas.microsoft.com/office/drawing/2014/main" id="{DCF69FC3-F39E-447D-8175-FD39D6FFC257}"/>
              </a:ext>
            </a:extLst>
          </p:cNvPr>
          <p:cNvSpPr/>
          <p:nvPr/>
        </p:nvSpPr>
        <p:spPr>
          <a:xfrm rot="5400000">
            <a:off x="6417055" y="6563733"/>
            <a:ext cx="203200" cy="175172"/>
          </a:xfrm>
          <a:prstGeom prst="triangle">
            <a:avLst/>
          </a:prstGeom>
          <a:solidFill>
            <a:schemeClr val="bg1"/>
          </a:solidFill>
          <a:ln w="158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16" action="ppaction://hlinksldjump"/>
            <a:extLst>
              <a:ext uri="{FF2B5EF4-FFF2-40B4-BE49-F238E27FC236}">
                <a16:creationId xmlns:a16="http://schemas.microsoft.com/office/drawing/2014/main" id="{B2CE506D-275A-4957-8189-756376CD3970}"/>
              </a:ext>
            </a:extLst>
          </p:cNvPr>
          <p:cNvSpPr/>
          <p:nvPr userDrawn="1"/>
        </p:nvSpPr>
        <p:spPr>
          <a:xfrm>
            <a:off x="5927725" y="6486525"/>
            <a:ext cx="346075" cy="266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9771936"/>
      </p:ext>
    </p:extLst>
  </p:cSld>
  <p:clrMap bg1="lt1" tx1="dk1" bg2="lt2" tx2="dk2" accent1="accent1" accent2="accent2" accent3="accent3" accent4="accent4" accent5="accent5" accent6="accent6" hlink="hlink" folHlink="folHlink"/>
  <p:sldLayoutIdLst>
    <p:sldLayoutId id="2147483688" r:id="rId1"/>
    <p:sldLayoutId id="2147483759" r:id="rId2"/>
    <p:sldLayoutId id="2147483692" r:id="rId3"/>
    <p:sldLayoutId id="2147483693" r:id="rId4"/>
    <p:sldLayoutId id="2147483760" r:id="rId5"/>
    <p:sldLayoutId id="2147483762" r:id="rId6"/>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7" userDrawn="1">
          <p15:clr>
            <a:srgbClr val="F26B43"/>
          </p15:clr>
        </p15:guide>
        <p15:guide id="4" orient="horz" pos="799" userDrawn="1">
          <p15:clr>
            <a:srgbClr val="F26B43"/>
          </p15:clr>
        </p15:guide>
        <p15:guide id="5" pos="7333" userDrawn="1">
          <p15:clr>
            <a:srgbClr val="F26B43"/>
          </p15:clr>
        </p15:guide>
        <p15:guide id="6" pos="1413" userDrawn="1">
          <p15:clr>
            <a:srgbClr val="F26B43"/>
          </p15:clr>
        </p15:guide>
        <p15:guide id="7" pos="1527" userDrawn="1">
          <p15:clr>
            <a:srgbClr val="F26B43"/>
          </p15:clr>
        </p15:guide>
        <p15:guide id="8" pos="6153" userDrawn="1">
          <p15:clr>
            <a:srgbClr val="F26B43"/>
          </p15:clr>
        </p15:guide>
        <p15:guide id="9" pos="6267" userDrawn="1">
          <p15:clr>
            <a:srgbClr val="F26B43"/>
          </p15:clr>
        </p15:guide>
        <p15:guide id="10" pos="2593" userDrawn="1">
          <p15:clr>
            <a:srgbClr val="F26B43"/>
          </p15:clr>
        </p15:guide>
        <p15:guide id="11" pos="2706" userDrawn="1">
          <p15:clr>
            <a:srgbClr val="F26B43"/>
          </p15:clr>
        </p15:guide>
        <p15:guide id="12" pos="3772" userDrawn="1">
          <p15:clr>
            <a:srgbClr val="F26B43"/>
          </p15:clr>
        </p15:guide>
        <p15:guide id="13" pos="3908" userDrawn="1">
          <p15:clr>
            <a:srgbClr val="F26B43"/>
          </p15:clr>
        </p15:guide>
        <p15:guide id="14" pos="4974" userDrawn="1">
          <p15:clr>
            <a:srgbClr val="F26B43"/>
          </p15:clr>
        </p15:guide>
        <p15:guide id="15" pos="5087" userDrawn="1">
          <p15:clr>
            <a:srgbClr val="F26B43"/>
          </p15:clr>
        </p15:guide>
        <p15:guide id="16" orient="horz" pos="3884" userDrawn="1">
          <p15:clr>
            <a:srgbClr val="F26B43"/>
          </p15:clr>
        </p15:guide>
        <p15:guide id="17" orient="horz" pos="134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455660"/>
        </a:solidFill>
        <a:effectLst/>
      </p:bgPr>
    </p:bg>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74E8BE2-A011-4891-B124-3441CF6CCF83}"/>
              </a:ext>
            </a:extLst>
          </p:cNvPr>
          <p:cNvSpPr>
            <a:spLocks noGrp="1"/>
          </p:cNvSpPr>
          <p:nvPr>
            <p:ph type="title"/>
          </p:nvPr>
        </p:nvSpPr>
        <p:spPr>
          <a:xfrm>
            <a:off x="580105" y="3984226"/>
            <a:ext cx="6709428" cy="1810183"/>
          </a:xfrm>
          <a:prstGeom prst="rect">
            <a:avLst/>
          </a:prstGeom>
        </p:spPr>
        <p:txBody>
          <a:bodyPr vert="horz" lIns="91440" tIns="45720" rIns="91440" bIns="45720" rtlCol="0" anchor="ctr">
            <a:noAutofit/>
          </a:bodyPr>
          <a:lstStyle/>
          <a:p>
            <a:r>
              <a:rPr lang="en-US"/>
              <a:t>Click to edit Section title style</a:t>
            </a:r>
          </a:p>
        </p:txBody>
      </p:sp>
      <p:pic>
        <p:nvPicPr>
          <p:cNvPr id="8" name="Picture 7">
            <a:extLst>
              <a:ext uri="{FF2B5EF4-FFF2-40B4-BE49-F238E27FC236}">
                <a16:creationId xmlns:a16="http://schemas.microsoft.com/office/drawing/2014/main" id="{6156F89C-8C38-4F24-9FFA-F7978971826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65742" y="152374"/>
            <a:ext cx="3218706" cy="723547"/>
          </a:xfrm>
          <a:prstGeom prst="rect">
            <a:avLst/>
          </a:prstGeom>
        </p:spPr>
      </p:pic>
      <p:pic>
        <p:nvPicPr>
          <p:cNvPr id="11" name="Picture 10" descr="Icon&#10;&#10;Description automatically generated">
            <a:extLst>
              <a:ext uri="{FF2B5EF4-FFF2-40B4-BE49-F238E27FC236}">
                <a16:creationId xmlns:a16="http://schemas.microsoft.com/office/drawing/2014/main" id="{707F8498-B165-4450-AE0A-3FD9A7AC9C5D}"/>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l="30111"/>
          <a:stretch/>
        </p:blipFill>
        <p:spPr>
          <a:xfrm>
            <a:off x="6353175" y="0"/>
            <a:ext cx="5838825" cy="5780559"/>
          </a:xfrm>
          <a:prstGeom prst="rect">
            <a:avLst/>
          </a:prstGeom>
        </p:spPr>
      </p:pic>
      <p:grpSp>
        <p:nvGrpSpPr>
          <p:cNvPr id="5" name="Group 4">
            <a:extLst>
              <a:ext uri="{FF2B5EF4-FFF2-40B4-BE49-F238E27FC236}">
                <a16:creationId xmlns:a16="http://schemas.microsoft.com/office/drawing/2014/main" id="{ED6DE166-0F1C-47C5-A08E-F721D5FD36F2}"/>
              </a:ext>
            </a:extLst>
          </p:cNvPr>
          <p:cNvGrpSpPr/>
          <p:nvPr userDrawn="1"/>
        </p:nvGrpSpPr>
        <p:grpSpPr>
          <a:xfrm>
            <a:off x="5958430" y="6525517"/>
            <a:ext cx="280281" cy="207798"/>
            <a:chOff x="5958430" y="6525517"/>
            <a:chExt cx="280281" cy="207798"/>
          </a:xfrm>
          <a:solidFill>
            <a:schemeClr val="bg1"/>
          </a:solidFill>
        </p:grpSpPr>
        <p:sp>
          <p:nvSpPr>
            <p:cNvPr id="7" name="Freeform: Shape 6">
              <a:extLst>
                <a:ext uri="{FF2B5EF4-FFF2-40B4-BE49-F238E27FC236}">
                  <a16:creationId xmlns:a16="http://schemas.microsoft.com/office/drawing/2014/main" id="{09563FBE-8F3F-4DF0-B213-D623A59CFEB8}"/>
                </a:ext>
              </a:extLst>
            </p:cNvPr>
            <p:cNvSpPr/>
            <p:nvPr/>
          </p:nvSpPr>
          <p:spPr>
            <a:xfrm>
              <a:off x="5992150" y="6601379"/>
              <a:ext cx="212780" cy="131936"/>
            </a:xfrm>
            <a:custGeom>
              <a:avLst/>
              <a:gdLst>
                <a:gd name="connsiteX0" fmla="*/ 170311 w 174920"/>
                <a:gd name="connsiteY0" fmla="*/ 108461 h 108461"/>
                <a:gd name="connsiteX1" fmla="*/ 111446 w 174920"/>
                <a:gd name="connsiteY1" fmla="*/ 108461 h 108461"/>
                <a:gd name="connsiteX2" fmla="*/ 106838 w 174920"/>
                <a:gd name="connsiteY2" fmla="*/ 103957 h 108461"/>
                <a:gd name="connsiteX3" fmla="*/ 106838 w 174920"/>
                <a:gd name="connsiteY3" fmla="*/ 103852 h 108461"/>
                <a:gd name="connsiteX4" fmla="*/ 106838 w 174920"/>
                <a:gd name="connsiteY4" fmla="*/ 41007 h 108461"/>
                <a:gd name="connsiteX5" fmla="*/ 68083 w 174920"/>
                <a:gd name="connsiteY5" fmla="*/ 41007 h 108461"/>
                <a:gd name="connsiteX6" fmla="*/ 68083 w 174920"/>
                <a:gd name="connsiteY6" fmla="*/ 103852 h 108461"/>
                <a:gd name="connsiteX7" fmla="*/ 63579 w 174920"/>
                <a:gd name="connsiteY7" fmla="*/ 108461 h 108461"/>
                <a:gd name="connsiteX8" fmla="*/ 63474 w 174920"/>
                <a:gd name="connsiteY8" fmla="*/ 108461 h 108461"/>
                <a:gd name="connsiteX9" fmla="*/ 4609 w 174920"/>
                <a:gd name="connsiteY9" fmla="*/ 108461 h 108461"/>
                <a:gd name="connsiteX10" fmla="*/ 0 w 174920"/>
                <a:gd name="connsiteY10" fmla="*/ 103957 h 108461"/>
                <a:gd name="connsiteX11" fmla="*/ 0 w 174920"/>
                <a:gd name="connsiteY11" fmla="*/ 103852 h 108461"/>
                <a:gd name="connsiteX12" fmla="*/ 0 w 174920"/>
                <a:gd name="connsiteY12" fmla="*/ 4609 h 108461"/>
                <a:gd name="connsiteX13" fmla="*/ 4609 w 174920"/>
                <a:gd name="connsiteY13" fmla="*/ 0 h 108461"/>
                <a:gd name="connsiteX14" fmla="*/ 9218 w 174920"/>
                <a:gd name="connsiteY14" fmla="*/ 4609 h 108461"/>
                <a:gd name="connsiteX15" fmla="*/ 9218 w 174920"/>
                <a:gd name="connsiteY15" fmla="*/ 99243 h 108461"/>
                <a:gd name="connsiteX16" fmla="*/ 58866 w 174920"/>
                <a:gd name="connsiteY16" fmla="*/ 99243 h 108461"/>
                <a:gd name="connsiteX17" fmla="*/ 58866 w 174920"/>
                <a:gd name="connsiteY17" fmla="*/ 36398 h 108461"/>
                <a:gd name="connsiteX18" fmla="*/ 63474 w 174920"/>
                <a:gd name="connsiteY18" fmla="*/ 31789 h 108461"/>
                <a:gd name="connsiteX19" fmla="*/ 111446 w 174920"/>
                <a:gd name="connsiteY19" fmla="*/ 31789 h 108461"/>
                <a:gd name="connsiteX20" fmla="*/ 116003 w 174920"/>
                <a:gd name="connsiteY20" fmla="*/ 36398 h 108461"/>
                <a:gd name="connsiteX21" fmla="*/ 116003 w 174920"/>
                <a:gd name="connsiteY21" fmla="*/ 99243 h 108461"/>
                <a:gd name="connsiteX22" fmla="*/ 165703 w 174920"/>
                <a:gd name="connsiteY22" fmla="*/ 99243 h 108461"/>
                <a:gd name="connsiteX23" fmla="*/ 165703 w 174920"/>
                <a:gd name="connsiteY23" fmla="*/ 4609 h 108461"/>
                <a:gd name="connsiteX24" fmla="*/ 170311 w 174920"/>
                <a:gd name="connsiteY24" fmla="*/ 0 h 108461"/>
                <a:gd name="connsiteX25" fmla="*/ 174920 w 174920"/>
                <a:gd name="connsiteY25" fmla="*/ 4609 h 108461"/>
                <a:gd name="connsiteX26" fmla="*/ 174920 w 174920"/>
                <a:gd name="connsiteY26" fmla="*/ 104114 h 108461"/>
                <a:gd name="connsiteX27" fmla="*/ 170311 w 174920"/>
                <a:gd name="connsiteY27" fmla="*/ 108461 h 10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4920" h="108461">
                  <a:moveTo>
                    <a:pt x="170311" y="108461"/>
                  </a:moveTo>
                  <a:lnTo>
                    <a:pt x="111446" y="108461"/>
                  </a:lnTo>
                  <a:cubicBezTo>
                    <a:pt x="108930" y="108490"/>
                    <a:pt x="106867" y="106474"/>
                    <a:pt x="106838" y="103957"/>
                  </a:cubicBezTo>
                  <a:cubicBezTo>
                    <a:pt x="106837" y="103922"/>
                    <a:pt x="106837" y="103887"/>
                    <a:pt x="106838" y="103852"/>
                  </a:cubicBezTo>
                  <a:lnTo>
                    <a:pt x="106838" y="41007"/>
                  </a:lnTo>
                  <a:lnTo>
                    <a:pt x="68083" y="41007"/>
                  </a:lnTo>
                  <a:lnTo>
                    <a:pt x="68083" y="103852"/>
                  </a:lnTo>
                  <a:cubicBezTo>
                    <a:pt x="68112" y="106369"/>
                    <a:pt x="66096" y="108431"/>
                    <a:pt x="63579" y="108461"/>
                  </a:cubicBezTo>
                  <a:cubicBezTo>
                    <a:pt x="63544" y="108461"/>
                    <a:pt x="63509" y="108461"/>
                    <a:pt x="63474" y="108461"/>
                  </a:cubicBezTo>
                  <a:lnTo>
                    <a:pt x="4609" y="108461"/>
                  </a:lnTo>
                  <a:cubicBezTo>
                    <a:pt x="2093" y="108490"/>
                    <a:pt x="29" y="106474"/>
                    <a:pt x="0" y="103957"/>
                  </a:cubicBezTo>
                  <a:cubicBezTo>
                    <a:pt x="0" y="103922"/>
                    <a:pt x="0" y="103887"/>
                    <a:pt x="0" y="103852"/>
                  </a:cubicBezTo>
                  <a:lnTo>
                    <a:pt x="0" y="4609"/>
                  </a:lnTo>
                  <a:cubicBezTo>
                    <a:pt x="0" y="2063"/>
                    <a:pt x="2064" y="0"/>
                    <a:pt x="4609" y="0"/>
                  </a:cubicBezTo>
                  <a:cubicBezTo>
                    <a:pt x="7154" y="0"/>
                    <a:pt x="9218" y="2063"/>
                    <a:pt x="9218" y="4609"/>
                  </a:cubicBezTo>
                  <a:lnTo>
                    <a:pt x="9218" y="99243"/>
                  </a:lnTo>
                  <a:lnTo>
                    <a:pt x="58866" y="99243"/>
                  </a:lnTo>
                  <a:lnTo>
                    <a:pt x="58866" y="36398"/>
                  </a:lnTo>
                  <a:cubicBezTo>
                    <a:pt x="58894" y="33864"/>
                    <a:pt x="60940" y="31818"/>
                    <a:pt x="63474" y="31789"/>
                  </a:cubicBezTo>
                  <a:lnTo>
                    <a:pt x="111446" y="31789"/>
                  </a:lnTo>
                  <a:cubicBezTo>
                    <a:pt x="113971" y="31818"/>
                    <a:pt x="116003" y="33873"/>
                    <a:pt x="116003" y="36398"/>
                  </a:cubicBezTo>
                  <a:lnTo>
                    <a:pt x="116003" y="99243"/>
                  </a:lnTo>
                  <a:lnTo>
                    <a:pt x="165703" y="99243"/>
                  </a:lnTo>
                  <a:lnTo>
                    <a:pt x="165703" y="4609"/>
                  </a:lnTo>
                  <a:cubicBezTo>
                    <a:pt x="165703" y="2063"/>
                    <a:pt x="167766" y="0"/>
                    <a:pt x="170311" y="0"/>
                  </a:cubicBezTo>
                  <a:cubicBezTo>
                    <a:pt x="172857" y="0"/>
                    <a:pt x="174920" y="2063"/>
                    <a:pt x="174920" y="4609"/>
                  </a:cubicBezTo>
                  <a:lnTo>
                    <a:pt x="174920" y="104114"/>
                  </a:lnTo>
                  <a:cubicBezTo>
                    <a:pt x="174808" y="106569"/>
                    <a:pt x="172769" y="108492"/>
                    <a:pt x="170311" y="108461"/>
                  </a:cubicBezTo>
                  <a:close/>
                </a:path>
              </a:pathLst>
            </a:custGeom>
            <a:grpFill/>
            <a:ln w="5144" cap="flat">
              <a:solidFill>
                <a:schemeClr val="bg2"/>
              </a:solid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72F8EEDF-FD60-4346-A61A-5C38EBCB84D3}"/>
                </a:ext>
              </a:extLst>
            </p:cNvPr>
            <p:cNvSpPr/>
            <p:nvPr/>
          </p:nvSpPr>
          <p:spPr>
            <a:xfrm>
              <a:off x="5958430" y="6525517"/>
              <a:ext cx="280281" cy="107672"/>
            </a:xfrm>
            <a:custGeom>
              <a:avLst/>
              <a:gdLst>
                <a:gd name="connsiteX0" fmla="*/ 4573 w 230411"/>
                <a:gd name="connsiteY0" fmla="*/ 88392 h 88514"/>
                <a:gd name="connsiteX1" fmla="*/ 802 w 230411"/>
                <a:gd name="connsiteY1" fmla="*/ 86455 h 88514"/>
                <a:gd name="connsiteX2" fmla="*/ 1902 w 230411"/>
                <a:gd name="connsiteY2" fmla="*/ 80170 h 88514"/>
                <a:gd name="connsiteX3" fmla="*/ 112510 w 230411"/>
                <a:gd name="connsiteY3" fmla="*/ 828 h 88514"/>
                <a:gd name="connsiteX4" fmla="*/ 117747 w 230411"/>
                <a:gd name="connsiteY4" fmla="*/ 828 h 88514"/>
                <a:gd name="connsiteX5" fmla="*/ 228460 w 230411"/>
                <a:gd name="connsiteY5" fmla="*/ 80170 h 88514"/>
                <a:gd name="connsiteX6" fmla="*/ 229592 w 230411"/>
                <a:gd name="connsiteY6" fmla="*/ 86513 h 88514"/>
                <a:gd name="connsiteX7" fmla="*/ 229560 w 230411"/>
                <a:gd name="connsiteY7" fmla="*/ 86559 h 88514"/>
                <a:gd name="connsiteX8" fmla="*/ 223138 w 230411"/>
                <a:gd name="connsiteY8" fmla="*/ 87673 h 88514"/>
                <a:gd name="connsiteX9" fmla="*/ 223118 w 230411"/>
                <a:gd name="connsiteY9" fmla="*/ 87659 h 88514"/>
                <a:gd name="connsiteX10" fmla="*/ 115181 w 230411"/>
                <a:gd name="connsiteY10" fmla="*/ 10254 h 88514"/>
                <a:gd name="connsiteX11" fmla="*/ 7244 w 230411"/>
                <a:gd name="connsiteY11" fmla="*/ 87554 h 88514"/>
                <a:gd name="connsiteX12" fmla="*/ 4573 w 230411"/>
                <a:gd name="connsiteY12" fmla="*/ 88392 h 88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0411" h="88514">
                  <a:moveTo>
                    <a:pt x="4573" y="88392"/>
                  </a:moveTo>
                  <a:cubicBezTo>
                    <a:pt x="3082" y="88372"/>
                    <a:pt x="1687" y="87655"/>
                    <a:pt x="802" y="86455"/>
                  </a:cubicBezTo>
                  <a:cubicBezTo>
                    <a:pt x="-604" y="84410"/>
                    <a:pt x="-115" y="81616"/>
                    <a:pt x="1902" y="80170"/>
                  </a:cubicBezTo>
                  <a:lnTo>
                    <a:pt x="112510" y="828"/>
                  </a:lnTo>
                  <a:cubicBezTo>
                    <a:pt x="114081" y="-276"/>
                    <a:pt x="116176" y="-276"/>
                    <a:pt x="117747" y="828"/>
                  </a:cubicBezTo>
                  <a:lnTo>
                    <a:pt x="228460" y="80170"/>
                  </a:lnTo>
                  <a:cubicBezTo>
                    <a:pt x="230524" y="81609"/>
                    <a:pt x="231031" y="84449"/>
                    <a:pt x="229592" y="86513"/>
                  </a:cubicBezTo>
                  <a:cubicBezTo>
                    <a:pt x="229582" y="86529"/>
                    <a:pt x="229571" y="86544"/>
                    <a:pt x="229560" y="86559"/>
                  </a:cubicBezTo>
                  <a:cubicBezTo>
                    <a:pt x="228094" y="88640"/>
                    <a:pt x="225219" y="89139"/>
                    <a:pt x="223138" y="87673"/>
                  </a:cubicBezTo>
                  <a:cubicBezTo>
                    <a:pt x="223131" y="87669"/>
                    <a:pt x="223125" y="87664"/>
                    <a:pt x="223118" y="87659"/>
                  </a:cubicBezTo>
                  <a:lnTo>
                    <a:pt x="115181" y="10254"/>
                  </a:lnTo>
                  <a:lnTo>
                    <a:pt x="7244" y="87554"/>
                  </a:lnTo>
                  <a:cubicBezTo>
                    <a:pt x="6465" y="88110"/>
                    <a:pt x="5530" y="88404"/>
                    <a:pt x="4573" y="88392"/>
                  </a:cubicBezTo>
                  <a:close/>
                </a:path>
              </a:pathLst>
            </a:custGeom>
            <a:grpFill/>
            <a:ln w="5144" cap="flat">
              <a:solidFill>
                <a:schemeClr val="bg2"/>
              </a:solidFill>
              <a:prstDash val="solid"/>
              <a:miter/>
            </a:ln>
          </p:spPr>
          <p:txBody>
            <a:bodyPr rtlCol="0" anchor="ctr"/>
            <a:lstStyle/>
            <a:p>
              <a:endParaRPr lang="en-GB"/>
            </a:p>
          </p:txBody>
        </p:sp>
      </p:grpSp>
      <p:sp>
        <p:nvSpPr>
          <p:cNvPr id="10" name="Isosceles Triangle 9">
            <a:hlinkClick r:id="" action="ppaction://hlinkshowjump?jump=previousslide"/>
            <a:extLst>
              <a:ext uri="{FF2B5EF4-FFF2-40B4-BE49-F238E27FC236}">
                <a16:creationId xmlns:a16="http://schemas.microsoft.com/office/drawing/2014/main" id="{E9532291-9FE9-4556-ADF5-7AAB3214C6A2}"/>
              </a:ext>
            </a:extLst>
          </p:cNvPr>
          <p:cNvSpPr/>
          <p:nvPr userDrawn="1"/>
        </p:nvSpPr>
        <p:spPr>
          <a:xfrm rot="16200000">
            <a:off x="5576886" y="6553931"/>
            <a:ext cx="203200" cy="175172"/>
          </a:xfrm>
          <a:prstGeom prst="triangle">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Isosceles Triangle 11">
            <a:hlinkClick r:id="" action="ppaction://hlinkshowjump?jump=nextslide"/>
            <a:extLst>
              <a:ext uri="{FF2B5EF4-FFF2-40B4-BE49-F238E27FC236}">
                <a16:creationId xmlns:a16="http://schemas.microsoft.com/office/drawing/2014/main" id="{122DF991-97F3-47C4-A68A-D3609C707275}"/>
              </a:ext>
            </a:extLst>
          </p:cNvPr>
          <p:cNvSpPr/>
          <p:nvPr userDrawn="1"/>
        </p:nvSpPr>
        <p:spPr>
          <a:xfrm rot="5400000">
            <a:off x="6417055" y="6563733"/>
            <a:ext cx="203200" cy="175172"/>
          </a:xfrm>
          <a:prstGeom prst="triangle">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7" action="ppaction://hlinksldjump"/>
            <a:extLst>
              <a:ext uri="{FF2B5EF4-FFF2-40B4-BE49-F238E27FC236}">
                <a16:creationId xmlns:a16="http://schemas.microsoft.com/office/drawing/2014/main" id="{B773F12F-7A60-47D5-B887-8109C14FFFA0}"/>
              </a:ext>
            </a:extLst>
          </p:cNvPr>
          <p:cNvSpPr/>
          <p:nvPr userDrawn="1"/>
        </p:nvSpPr>
        <p:spPr>
          <a:xfrm>
            <a:off x="5927725" y="6496931"/>
            <a:ext cx="346075" cy="266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8358150"/>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61" r:id="rId3"/>
  </p:sldLayoutIdLst>
  <p:txStyles>
    <p:titleStyle>
      <a:lvl1pPr algn="l" defTabSz="914400" rtl="0" eaLnBrk="1" latinLnBrk="0" hangingPunct="1">
        <a:lnSpc>
          <a:spcPct val="90000"/>
        </a:lnSpc>
        <a:spcBef>
          <a:spcPct val="0"/>
        </a:spcBef>
        <a:buNone/>
        <a:defRPr sz="4400" kern="1200">
          <a:solidFill>
            <a:schemeClr val="bg1"/>
          </a:solidFill>
          <a:latin typeface="Times" panose="02020603050405020304" pitchFamily="18" charset="0"/>
          <a:ea typeface="Tahoma" panose="020B0604030504040204" pitchFamily="34" charset="0"/>
          <a:cs typeface="Times"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74E8BE2-A011-4891-B124-3441CF6CCF83}"/>
              </a:ext>
            </a:extLst>
          </p:cNvPr>
          <p:cNvSpPr>
            <a:spLocks noGrp="1"/>
          </p:cNvSpPr>
          <p:nvPr>
            <p:ph type="title"/>
          </p:nvPr>
        </p:nvSpPr>
        <p:spPr>
          <a:xfrm>
            <a:off x="580105" y="3984226"/>
            <a:ext cx="6709428" cy="1810183"/>
          </a:xfrm>
          <a:prstGeom prst="rect">
            <a:avLst/>
          </a:prstGeom>
        </p:spPr>
        <p:txBody>
          <a:bodyPr vert="horz" lIns="91440" tIns="45720" rIns="91440" bIns="45720" rtlCol="0" anchor="ctr">
            <a:noAutofit/>
          </a:bodyPr>
          <a:lstStyle/>
          <a:p>
            <a:r>
              <a:rPr lang="en-US"/>
              <a:t>Click to edit Section title style</a:t>
            </a:r>
          </a:p>
        </p:txBody>
      </p:sp>
      <p:pic>
        <p:nvPicPr>
          <p:cNvPr id="5" name="Picture 4" descr="A picture containing text&#10;&#10;Description automatically generated">
            <a:extLst>
              <a:ext uri="{FF2B5EF4-FFF2-40B4-BE49-F238E27FC236}">
                <a16:creationId xmlns:a16="http://schemas.microsoft.com/office/drawing/2014/main" id="{87D9DDE9-E477-4009-B045-32363E0CA17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77727" y="275594"/>
            <a:ext cx="2978332" cy="487845"/>
          </a:xfrm>
          <a:prstGeom prst="rect">
            <a:avLst/>
          </a:prstGeom>
        </p:spPr>
      </p:pic>
      <p:pic>
        <p:nvPicPr>
          <p:cNvPr id="10" name="Picture 9" descr="Icon&#10;&#10;Description automatically generated">
            <a:extLst>
              <a:ext uri="{FF2B5EF4-FFF2-40B4-BE49-F238E27FC236}">
                <a16:creationId xmlns:a16="http://schemas.microsoft.com/office/drawing/2014/main" id="{977D30C3-5975-4216-A6D1-71269E71AF67}"/>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30111"/>
          <a:stretch/>
        </p:blipFill>
        <p:spPr>
          <a:xfrm>
            <a:off x="6353175" y="0"/>
            <a:ext cx="5838825" cy="5780559"/>
          </a:xfrm>
          <a:prstGeom prst="rect">
            <a:avLst/>
          </a:prstGeom>
        </p:spPr>
      </p:pic>
    </p:spTree>
    <p:extLst>
      <p:ext uri="{BB962C8B-B14F-4D97-AF65-F5344CB8AC3E}">
        <p14:creationId xmlns:p14="http://schemas.microsoft.com/office/powerpoint/2010/main" val="3610182175"/>
      </p:ext>
    </p:extLst>
  </p:cSld>
  <p:clrMap bg1="lt1" tx1="dk1" bg2="lt2" tx2="dk2" accent1="accent1" accent2="accent2" accent3="accent3" accent4="accent4" accent5="accent5" accent6="accent6" hlink="hlink" folHlink="folHlink"/>
  <p:sldLayoutIdLst>
    <p:sldLayoutId id="2147483744" r:id="rId1"/>
    <p:sldLayoutId id="2147483745" r:id="rId2"/>
  </p:sldLayoutIdLst>
  <p:txStyles>
    <p:titleStyle>
      <a:lvl1pPr algn="l" defTabSz="914400" rtl="0" eaLnBrk="1" latinLnBrk="0" hangingPunct="1">
        <a:lnSpc>
          <a:spcPct val="90000"/>
        </a:lnSpc>
        <a:spcBef>
          <a:spcPct val="0"/>
        </a:spcBef>
        <a:buNone/>
        <a:defRPr sz="4400" kern="1200">
          <a:solidFill>
            <a:srgbClr val="455560"/>
          </a:solidFill>
          <a:latin typeface="Times" panose="02020603050405020304" pitchFamily="18" charset="0"/>
          <a:ea typeface="Tahoma" panose="020B0604030504040204" pitchFamily="34" charset="0"/>
          <a:cs typeface="Times"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png"/><Relationship Id="rId1" Type="http://schemas.openxmlformats.org/officeDocument/2006/relationships/slideLayout" Target="../slideLayouts/slideLayout3.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lgpsregs.org/" TargetMode="Externa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131D554B-BA33-4D6B-BBA5-FDD395440E89}"/>
              </a:ext>
            </a:extLst>
          </p:cNvPr>
          <p:cNvSpPr txBox="1">
            <a:spLocks/>
          </p:cNvSpPr>
          <p:nvPr/>
        </p:nvSpPr>
        <p:spPr>
          <a:xfrm>
            <a:off x="534987" y="3757601"/>
            <a:ext cx="4945061" cy="90587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tx2"/>
                </a:solidFill>
                <a:latin typeface="+mj-lt"/>
              </a:rPr>
              <a:t>Actuarial valuation at 31 March 2022</a:t>
            </a:r>
          </a:p>
        </p:txBody>
      </p:sp>
      <p:sp>
        <p:nvSpPr>
          <p:cNvPr id="9" name="Text Placeholder 2">
            <a:extLst>
              <a:ext uri="{FF2B5EF4-FFF2-40B4-BE49-F238E27FC236}">
                <a16:creationId xmlns:a16="http://schemas.microsoft.com/office/drawing/2014/main" id="{47073165-1156-4D41-8049-8153BAF79F40}"/>
              </a:ext>
            </a:extLst>
          </p:cNvPr>
          <p:cNvSpPr txBox="1">
            <a:spLocks/>
          </p:cNvSpPr>
          <p:nvPr/>
        </p:nvSpPr>
        <p:spPr>
          <a:xfrm>
            <a:off x="534987" y="5401949"/>
            <a:ext cx="4945061" cy="44569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fld id="{959F82A6-15F9-4826-BF85-6D9F1BD0CE3C}" type="datetime4">
              <a:rPr lang="en-GB" sz="1600" b="1"/>
              <a:pPr algn="l">
                <a:spcBef>
                  <a:spcPts val="0"/>
                </a:spcBef>
              </a:pPr>
              <a:t>07 October 2022</a:t>
            </a:fld>
            <a:endParaRPr lang="en-GB" sz="1600" b="1" dirty="0"/>
          </a:p>
          <a:p>
            <a:pPr algn="l">
              <a:spcBef>
                <a:spcPts val="0"/>
              </a:spcBef>
            </a:pPr>
            <a:r>
              <a:rPr lang="en-GB" sz="1600" b="1" dirty="0"/>
              <a:t>For and on behalf of Hymans Robertson LLP</a:t>
            </a:r>
          </a:p>
        </p:txBody>
      </p:sp>
      <p:sp>
        <p:nvSpPr>
          <p:cNvPr id="12" name="Text Actuary1">
            <a:extLst>
              <a:ext uri="{FF2B5EF4-FFF2-40B4-BE49-F238E27FC236}">
                <a16:creationId xmlns:a16="http://schemas.microsoft.com/office/drawing/2014/main" id="{77A158AE-E266-4DA1-A641-7008117AB069}"/>
              </a:ext>
            </a:extLst>
          </p:cNvPr>
          <p:cNvSpPr txBox="1"/>
          <p:nvPr/>
        </p:nvSpPr>
        <p:spPr>
          <a:xfrm>
            <a:off x="534987" y="4976341"/>
            <a:ext cx="2360170" cy="369332"/>
          </a:xfrm>
          <a:prstGeom prst="rect">
            <a:avLst/>
          </a:prstGeom>
          <a:noFill/>
        </p:spPr>
        <p:txBody>
          <a:bodyPr wrap="square" rtlCol="0">
            <a:spAutoFit/>
          </a:bodyPr>
          <a:lstStyle/>
          <a:p>
            <a:r>
              <a:rPr lang="en-GB" dirty="0"/>
              <a:t>Craig Alexander FFA</a:t>
            </a:r>
          </a:p>
        </p:txBody>
      </p:sp>
      <p:sp>
        <p:nvSpPr>
          <p:cNvPr id="13" name="Text Fund Name">
            <a:extLst>
              <a:ext uri="{FF2B5EF4-FFF2-40B4-BE49-F238E27FC236}">
                <a16:creationId xmlns:a16="http://schemas.microsoft.com/office/drawing/2014/main" id="{DFE09036-8B87-4C2D-9954-74353C76FE49}"/>
              </a:ext>
            </a:extLst>
          </p:cNvPr>
          <p:cNvSpPr txBox="1">
            <a:spLocks/>
          </p:cNvSpPr>
          <p:nvPr/>
        </p:nvSpPr>
        <p:spPr>
          <a:xfrm>
            <a:off x="534987" y="2091028"/>
            <a:ext cx="5967412"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dirty="0">
                <a:solidFill>
                  <a:schemeClr val="tx2"/>
                </a:solidFill>
                <a:latin typeface="Times" panose="02020603050405020304" pitchFamily="18" charset="0"/>
                <a:cs typeface="Times" panose="02020603050405020304" pitchFamily="18" charset="0"/>
              </a:rPr>
              <a:t>Suffolk Pension Fund</a:t>
            </a:r>
          </a:p>
          <a:p>
            <a:pPr algn="l"/>
            <a:r>
              <a:rPr lang="en-US" sz="4000" dirty="0">
                <a:solidFill>
                  <a:schemeClr val="tx2"/>
                </a:solidFill>
                <a:latin typeface="Times" panose="02020603050405020304" pitchFamily="18" charset="0"/>
                <a:cs typeface="Times" panose="02020603050405020304" pitchFamily="18" charset="0"/>
              </a:rPr>
              <a:t>Annual Employers Meeting</a:t>
            </a:r>
          </a:p>
        </p:txBody>
      </p:sp>
    </p:spTree>
    <p:extLst>
      <p:ext uri="{BB962C8B-B14F-4D97-AF65-F5344CB8AC3E}">
        <p14:creationId xmlns:p14="http://schemas.microsoft.com/office/powerpoint/2010/main" val="185125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Assumptions</a:t>
            </a:r>
          </a:p>
        </p:txBody>
      </p:sp>
      <p:sp>
        <p:nvSpPr>
          <p:cNvPr id="2" name="Text Placeholder 1">
            <a:extLst>
              <a:ext uri="{FF2B5EF4-FFF2-40B4-BE49-F238E27FC236}">
                <a16:creationId xmlns:a16="http://schemas.microsoft.com/office/drawing/2014/main" id="{038F506B-3AFB-4ED4-9458-337BED87DB78}"/>
              </a:ext>
            </a:extLst>
          </p:cNvPr>
          <p:cNvSpPr>
            <a:spLocks noGrp="1"/>
          </p:cNvSpPr>
          <p:nvPr>
            <p:ph type="body" sz="quarter" idx="10"/>
          </p:nvPr>
        </p:nvSpPr>
        <p:spPr>
          <a:xfrm>
            <a:off x="550863" y="2133600"/>
            <a:ext cx="11307837" cy="4032250"/>
          </a:xfrm>
        </p:spPr>
        <p:txBody>
          <a:bodyPr/>
          <a:lstStyle/>
          <a:p>
            <a:r>
              <a:rPr lang="en-GB" sz="1200" b="0"/>
              <a:t>To set and agree assumptions for the valuation, the Administering Authority commissioned an assumption setting paper – ‘220531 Suffolk Pension Fund Assumptions paper’. The assumptions in this report were agreed by the Pensions Committee on 24 June 2022. The assumptions represent the ‘best estimate’ of future expectations – that means we estimate there is a 50% chance that future events will be better or worse than the assumption. The discount rate is the exception, as it includes the margin of prudence required by the LGPS Regulations.</a:t>
            </a:r>
          </a:p>
          <a:p>
            <a:r>
              <a:rPr lang="en-GB" sz="1800"/>
              <a:t>Financial assumptions</a:t>
            </a:r>
          </a:p>
          <a:p>
            <a:r>
              <a:rPr lang="en-GB" sz="1200" b="0" i="1"/>
              <a:t>Summary of assumptions used for measuring the funding level, compared to last valuation on 31 March 2019</a:t>
            </a:r>
            <a:endParaRPr lang="en-GB" sz="1200" b="0"/>
          </a:p>
          <a:p>
            <a:endParaRPr lang="en-GB" sz="1200" b="0"/>
          </a:p>
          <a:p>
            <a:endParaRPr lang="en-GB" sz="1200"/>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4735632"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7" name="Text Placeholder 1">
            <a:extLst>
              <a:ext uri="{FF2B5EF4-FFF2-40B4-BE49-F238E27FC236}">
                <a16:creationId xmlns:a16="http://schemas.microsoft.com/office/drawing/2014/main" id="{9B7FBFE8-942C-4E7A-AF23-585E7BC11875}"/>
              </a:ext>
            </a:extLst>
          </p:cNvPr>
          <p:cNvSpPr txBox="1">
            <a:spLocks/>
          </p:cNvSpPr>
          <p:nvPr/>
        </p:nvSpPr>
        <p:spPr>
          <a:xfrm>
            <a:off x="6200055" y="1885323"/>
            <a:ext cx="4261768" cy="2324313"/>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24" name="TextBox 23">
            <a:extLst>
              <a:ext uri="{FF2B5EF4-FFF2-40B4-BE49-F238E27FC236}">
                <a16:creationId xmlns:a16="http://schemas.microsoft.com/office/drawing/2014/main" id="{2489D035-F7C8-4B2D-8058-6E709DF763A5}"/>
              </a:ext>
            </a:extLst>
          </p:cNvPr>
          <p:cNvSpPr txBox="1"/>
          <p:nvPr/>
        </p:nvSpPr>
        <p:spPr>
          <a:xfrm>
            <a:off x="6095998" y="4930242"/>
            <a:ext cx="6002957" cy="461665"/>
          </a:xfrm>
          <a:prstGeom prst="rect">
            <a:avLst/>
          </a:prstGeom>
          <a:noFill/>
        </p:spPr>
        <p:txBody>
          <a:bodyPr wrap="square">
            <a:spAutoFit/>
          </a:bodyPr>
          <a:lstStyle/>
          <a:p>
            <a:br>
              <a:rPr lang="en-GB" sz="1200"/>
            </a:br>
            <a:endParaRPr lang="en-GB" sz="1200"/>
          </a:p>
        </p:txBody>
      </p:sp>
      <p:graphicFrame>
        <p:nvGraphicFramePr>
          <p:cNvPr id="11" name="Table Fin Assumptions">
            <a:extLst>
              <a:ext uri="{FF2B5EF4-FFF2-40B4-BE49-F238E27FC236}">
                <a16:creationId xmlns:a16="http://schemas.microsoft.com/office/drawing/2014/main" id="{A82A56B8-A05B-4F91-BE2F-9BF9B36524F6}"/>
              </a:ext>
            </a:extLst>
          </p:cNvPr>
          <p:cNvGraphicFramePr>
            <a:graphicFrameLocks noGrp="1"/>
          </p:cNvGraphicFramePr>
          <p:nvPr>
            <p:extLst>
              <p:ext uri="{D42A27DB-BD31-4B8C-83A1-F6EECF244321}">
                <p14:modId xmlns:p14="http://schemas.microsoft.com/office/powerpoint/2010/main" val="1967402205"/>
              </p:ext>
            </p:extLst>
          </p:nvPr>
        </p:nvGraphicFramePr>
        <p:xfrm>
          <a:off x="550863" y="3776385"/>
          <a:ext cx="11317291" cy="1870734"/>
        </p:xfrm>
        <a:graphic>
          <a:graphicData uri="http://schemas.openxmlformats.org/drawingml/2006/table">
            <a:tbl>
              <a:tblPr firstRow="1" bandRow="1">
                <a:tableStyleId>{5C22544A-7EE6-4342-B048-85BDC9FD1C3A}</a:tableStyleId>
              </a:tblPr>
              <a:tblGrid>
                <a:gridCol w="1595572">
                  <a:extLst>
                    <a:ext uri="{9D8B030D-6E8A-4147-A177-3AD203B41FA5}">
                      <a16:colId xmlns:a16="http://schemas.microsoft.com/office/drawing/2014/main" val="3484092146"/>
                    </a:ext>
                  </a:extLst>
                </a:gridCol>
                <a:gridCol w="1568918">
                  <a:extLst>
                    <a:ext uri="{9D8B030D-6E8A-4147-A177-3AD203B41FA5}">
                      <a16:colId xmlns:a16="http://schemas.microsoft.com/office/drawing/2014/main" val="3782894749"/>
                    </a:ext>
                  </a:extLst>
                </a:gridCol>
                <a:gridCol w="6429675">
                  <a:extLst>
                    <a:ext uri="{9D8B030D-6E8A-4147-A177-3AD203B41FA5}">
                      <a16:colId xmlns:a16="http://schemas.microsoft.com/office/drawing/2014/main" val="1417138724"/>
                    </a:ext>
                  </a:extLst>
                </a:gridCol>
                <a:gridCol w="1723126">
                  <a:extLst>
                    <a:ext uri="{9D8B030D-6E8A-4147-A177-3AD203B41FA5}">
                      <a16:colId xmlns:a16="http://schemas.microsoft.com/office/drawing/2014/main" val="200478939"/>
                    </a:ext>
                  </a:extLst>
                </a:gridCol>
              </a:tblGrid>
              <a:tr h="259787">
                <a:tc>
                  <a:txBody>
                    <a:bodyPr/>
                    <a:lstStyle/>
                    <a:p>
                      <a:pPr algn="l"/>
                      <a:r>
                        <a:rPr lang="en-GB" sz="1200">
                          <a:solidFill>
                            <a:schemeClr val="bg1"/>
                          </a:solidFill>
                        </a:rPr>
                        <a:t>Assumption</a:t>
                      </a:r>
                    </a:p>
                  </a:txBody>
                  <a:tcPr anchor="ctr">
                    <a:lnL w="6350" cap="flat" cmpd="sng" algn="ctr">
                      <a:no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a:solidFill>
                            <a:schemeClr val="bg1"/>
                          </a:solidFill>
                        </a:rPr>
                        <a:t>31 March 2022</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GB" sz="1200">
                          <a:solidFill>
                            <a:schemeClr val="bg1"/>
                          </a:solidFill>
                        </a:rPr>
                        <a:t>Required for</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a:solidFill>
                            <a:schemeClr val="bg1"/>
                          </a:solidFill>
                        </a:rPr>
                        <a:t>31 March 2019</a:t>
                      </a:r>
                    </a:p>
                  </a:txBody>
                  <a:tcPr anchor="ctr">
                    <a:lnL w="6350" cap="flat" cmpd="sng" algn="ctr">
                      <a:solidFill>
                        <a:schemeClr val="bg1"/>
                      </a:solidFill>
                      <a:prstDash val="sysDot"/>
                      <a:round/>
                      <a:headEnd type="none" w="med" len="med"/>
                      <a:tailEnd type="none" w="med" len="med"/>
                    </a:lnL>
                    <a:lnR w="6350" cap="flat" cmpd="sng" algn="ctr">
                      <a:no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320286">
                <a:tc>
                  <a:txBody>
                    <a:bodyPr/>
                    <a:lstStyle/>
                    <a:p>
                      <a:pPr algn="l"/>
                      <a:r>
                        <a:rPr lang="en-GB" sz="1050" b="0">
                          <a:solidFill>
                            <a:schemeClr val="accent5"/>
                          </a:solidFill>
                        </a:rPr>
                        <a:t>Discount rate</a:t>
                      </a:r>
                    </a:p>
                  </a:txBody>
                  <a:tcPr anchor="ctr">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050" b="0">
                          <a:solidFill>
                            <a:schemeClr val="accent5"/>
                          </a:solidFill>
                        </a:rPr>
                        <a:t>3.7% pa</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dirty="0">
                          <a:solidFill>
                            <a:schemeClr val="accent5"/>
                          </a:solidFill>
                        </a:rPr>
                        <a:t>To place a present value on all the benefits promised to scheme members at the valuation date. The Fund’s assets are estimated to have a 80% likelihood of returning above the respective discount rate at each valuation date.</a:t>
                      </a:r>
                      <a:endParaRPr lang="en-GB" sz="1050" b="0" kern="1200" dirty="0">
                        <a:solidFill>
                          <a:schemeClr val="accent5"/>
                        </a:solidFill>
                        <a:latin typeface="+mn-lt"/>
                        <a:ea typeface="+mn-ea"/>
                        <a:cs typeface="+mn-cs"/>
                      </a:endParaRP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050" b="0">
                          <a:solidFill>
                            <a:schemeClr val="accent5"/>
                          </a:solidFill>
                        </a:rPr>
                        <a:t>3.5% pa</a:t>
                      </a:r>
                    </a:p>
                  </a:txBody>
                  <a:tcPr anchor="ctr">
                    <a:lnL w="6350" cap="flat" cmpd="sng" algn="ctr">
                      <a:solidFill>
                        <a:schemeClr val="tx1"/>
                      </a:solidFill>
                      <a:prstDash val="sysDot"/>
                      <a:round/>
                      <a:headEnd type="none" w="med" len="med"/>
                      <a:tailEnd type="none" w="med" len="med"/>
                    </a:lnL>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46809784"/>
                  </a:ext>
                </a:extLst>
              </a:tr>
              <a:tr h="576514">
                <a:tc>
                  <a:txBody>
                    <a:bodyPr/>
                    <a:lstStyle/>
                    <a:p>
                      <a:pPr algn="l"/>
                      <a:r>
                        <a:rPr lang="en-GB" sz="1050" b="0">
                          <a:solidFill>
                            <a:schemeClr val="accent5"/>
                          </a:solidFill>
                        </a:rPr>
                        <a:t>Benefit increases/CARE revaluation</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2.7% pa</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To determine the size of future benefit payments.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2.3% pa</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27749933"/>
                  </a:ext>
                </a:extLst>
              </a:tr>
              <a:tr h="448400">
                <a:tc>
                  <a:txBody>
                    <a:bodyPr/>
                    <a:lstStyle/>
                    <a:p>
                      <a:pPr algn="l"/>
                      <a:r>
                        <a:rPr lang="en-GB" sz="1050" b="0">
                          <a:solidFill>
                            <a:schemeClr val="accent5"/>
                          </a:solidFill>
                        </a:rPr>
                        <a:t>Salary increases</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3.7% pa</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To determine the size of future final-salary linked benefit payments.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dirty="0">
                          <a:solidFill>
                            <a:schemeClr val="accent5"/>
                          </a:solidFill>
                        </a:rPr>
                        <a:t>3.0% pa</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4798342"/>
                  </a:ext>
                </a:extLst>
              </a:tr>
            </a:tbl>
          </a:graphicData>
        </a:graphic>
      </p:graphicFrame>
    </p:spTree>
    <p:extLst>
      <p:ext uri="{BB962C8B-B14F-4D97-AF65-F5344CB8AC3E}">
        <p14:creationId xmlns:p14="http://schemas.microsoft.com/office/powerpoint/2010/main" val="372877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Inflation expectations</a:t>
            </a:r>
          </a:p>
        </p:txBody>
      </p:sp>
      <p:sp>
        <p:nvSpPr>
          <p:cNvPr id="2" name="TextBox 1">
            <a:extLst>
              <a:ext uri="{FF2B5EF4-FFF2-40B4-BE49-F238E27FC236}">
                <a16:creationId xmlns:a16="http://schemas.microsoft.com/office/drawing/2014/main" id="{4C343345-6BF9-46F2-90B9-A0C9B20A2924}"/>
              </a:ext>
            </a:extLst>
          </p:cNvPr>
          <p:cNvSpPr txBox="1"/>
          <p:nvPr/>
        </p:nvSpPr>
        <p:spPr>
          <a:xfrm>
            <a:off x="550862" y="1019817"/>
            <a:ext cx="1800225" cy="261610"/>
          </a:xfrm>
          <a:prstGeom prst="rect">
            <a:avLst/>
          </a:prstGeom>
          <a:noFill/>
        </p:spPr>
        <p:txBody>
          <a:bodyPr wrap="square" lIns="0" rtlCol="0" anchor="ctr" anchorCtr="0">
            <a:spAutoFit/>
          </a:bodyPr>
          <a:lstStyle/>
          <a:p>
            <a:r>
              <a:rPr lang="en-GB" sz="1100" b="1">
                <a:solidFill>
                  <a:schemeClr val="accent1"/>
                </a:solidFill>
              </a:rPr>
              <a:t>APPENDIX 3</a:t>
            </a:r>
          </a:p>
        </p:txBody>
      </p:sp>
      <p:cxnSp>
        <p:nvCxnSpPr>
          <p:cNvPr id="38" name="Straight Connector 37">
            <a:extLst>
              <a:ext uri="{FF2B5EF4-FFF2-40B4-BE49-F238E27FC236}">
                <a16:creationId xmlns:a16="http://schemas.microsoft.com/office/drawing/2014/main" id="{CA29DC39-80E6-4D2D-8213-E768162D07D0}"/>
              </a:ext>
            </a:extLst>
          </p:cNvPr>
          <p:cNvCxnSpPr/>
          <p:nvPr/>
        </p:nvCxnSpPr>
        <p:spPr>
          <a:xfrm>
            <a:off x="9633748" y="717910"/>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 Placeholder 5">
            <a:extLst>
              <a:ext uri="{FF2B5EF4-FFF2-40B4-BE49-F238E27FC236}">
                <a16:creationId xmlns:a16="http://schemas.microsoft.com/office/drawing/2014/main" id="{467E14EE-8D64-47DA-BE92-3A4A1B4E8EFD}"/>
              </a:ext>
            </a:extLst>
          </p:cNvPr>
          <p:cNvSpPr txBox="1">
            <a:spLocks/>
          </p:cNvSpPr>
          <p:nvPr/>
        </p:nvSpPr>
        <p:spPr>
          <a:xfrm>
            <a:off x="5959174" y="2582579"/>
            <a:ext cx="5437187" cy="651509"/>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spcAft>
                <a:spcPts val="1200"/>
              </a:spcAft>
            </a:pPr>
            <a:endParaRPr lang="en-GB" sz="1200">
              <a:solidFill>
                <a:schemeClr val="accent5"/>
              </a:solidFill>
              <a:highlight>
                <a:srgbClr val="FF00FF"/>
              </a:highlight>
            </a:endParaRPr>
          </a:p>
          <a:p>
            <a:pPr marL="342900" lvl="2" indent="-342900">
              <a:buFont typeface="+mj-lt"/>
              <a:buAutoNum type="arabicPeriod"/>
            </a:pPr>
            <a:endParaRPr lang="en-GB" sz="1200" b="1"/>
          </a:p>
          <a:p>
            <a:pPr marL="342900" lvl="2" indent="-342900">
              <a:buFont typeface="+mj-lt"/>
              <a:buAutoNum type="arabicPeriod"/>
            </a:pPr>
            <a:endParaRPr lang="en-GB" sz="1200" b="1"/>
          </a:p>
        </p:txBody>
      </p:sp>
      <p:sp>
        <p:nvSpPr>
          <p:cNvPr id="17" name="Text Placeholder 5">
            <a:extLst>
              <a:ext uri="{FF2B5EF4-FFF2-40B4-BE49-F238E27FC236}">
                <a16:creationId xmlns:a16="http://schemas.microsoft.com/office/drawing/2014/main" id="{1756AC1A-2F6E-441D-AA70-7006617F8009}"/>
              </a:ext>
            </a:extLst>
          </p:cNvPr>
          <p:cNvSpPr txBox="1">
            <a:spLocks/>
          </p:cNvSpPr>
          <p:nvPr/>
        </p:nvSpPr>
        <p:spPr>
          <a:xfrm>
            <a:off x="5959174" y="5063590"/>
            <a:ext cx="5437187" cy="651509"/>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spcAft>
                <a:spcPts val="1200"/>
              </a:spcAft>
            </a:pPr>
            <a:endParaRPr lang="en-GB" sz="1200">
              <a:solidFill>
                <a:schemeClr val="accent5"/>
              </a:solidFill>
              <a:highlight>
                <a:srgbClr val="FF00FF"/>
              </a:highlight>
            </a:endParaRPr>
          </a:p>
          <a:p>
            <a:pPr marL="342900" lvl="2" indent="-342900">
              <a:buFont typeface="+mj-lt"/>
              <a:buAutoNum type="arabicPeriod"/>
            </a:pPr>
            <a:endParaRPr lang="en-GB" sz="1200" b="1"/>
          </a:p>
          <a:p>
            <a:pPr marL="342900" lvl="2" indent="-342900">
              <a:buFont typeface="+mj-lt"/>
              <a:buAutoNum type="arabicPeriod"/>
            </a:pPr>
            <a:endParaRPr lang="en-GB" sz="1200" b="1"/>
          </a:p>
        </p:txBody>
      </p:sp>
      <p:sp>
        <p:nvSpPr>
          <p:cNvPr id="9" name="Text Placeholder 8">
            <a:extLst>
              <a:ext uri="{FF2B5EF4-FFF2-40B4-BE49-F238E27FC236}">
                <a16:creationId xmlns:a16="http://schemas.microsoft.com/office/drawing/2014/main" id="{0FF02500-B4B1-4FA3-B52E-A314C88F173F}"/>
              </a:ext>
            </a:extLst>
          </p:cNvPr>
          <p:cNvSpPr>
            <a:spLocks noGrp="1"/>
          </p:cNvSpPr>
          <p:nvPr>
            <p:ph type="body" sz="quarter" idx="10"/>
          </p:nvPr>
        </p:nvSpPr>
        <p:spPr/>
        <p:txBody>
          <a:bodyPr/>
          <a:lstStyle/>
          <a:p>
            <a:r>
              <a:rPr lang="en-GB" sz="1200" b="0"/>
              <a:t>Current inflation is significantly above the Bank of England target (2% pa) and recent norms. It is likely this will mean a high 2023 pension increase (based on September 2022 CPI inflation).</a:t>
            </a:r>
          </a:p>
          <a:p>
            <a:r>
              <a:rPr lang="en-GB" sz="1200" b="0"/>
              <a:t>Current expectations are that inflation pressures will be short-term and move back to normal in the longer-term. The inflation assumption we have used reflects this pattern and allows for the short-term spike – see the blue line on the chart.</a:t>
            </a:r>
          </a:p>
          <a:p>
            <a:r>
              <a:rPr lang="en-GB" sz="1200" b="0"/>
              <a:t>The assumption noted in this report is an average of the blue line over the approximate duration of the Fund’s liabilities.</a:t>
            </a:r>
          </a:p>
          <a:p>
            <a:r>
              <a:rPr lang="en-GB" sz="1200"/>
              <a:t>Increased uncertainty and risk</a:t>
            </a:r>
          </a:p>
          <a:p>
            <a:r>
              <a:rPr lang="en-GB" sz="1200" b="0"/>
              <a:t>There is a lot of uncertainty around both the level of future short-term inflation and how long the period of higher inflation will last. We will continue to work with the Fund to monitor actual and future expected inflation as more information emerges.</a:t>
            </a:r>
          </a:p>
        </p:txBody>
      </p:sp>
      <p:grpSp>
        <p:nvGrpSpPr>
          <p:cNvPr id="10" name="Group 9">
            <a:extLst>
              <a:ext uri="{FF2B5EF4-FFF2-40B4-BE49-F238E27FC236}">
                <a16:creationId xmlns:a16="http://schemas.microsoft.com/office/drawing/2014/main" id="{AB81C790-73A4-43D9-8E3A-DFAE9B56C409}"/>
              </a:ext>
            </a:extLst>
          </p:cNvPr>
          <p:cNvGrpSpPr/>
          <p:nvPr/>
        </p:nvGrpSpPr>
        <p:grpSpPr>
          <a:xfrm>
            <a:off x="6283024" y="1740069"/>
            <a:ext cx="5571123" cy="4590472"/>
            <a:chOff x="6292549" y="1718013"/>
            <a:chExt cx="5571123" cy="4590472"/>
          </a:xfrm>
        </p:grpSpPr>
        <p:graphicFrame>
          <p:nvGraphicFramePr>
            <p:cNvPr id="15" name="Chart 14">
              <a:extLst>
                <a:ext uri="{FF2B5EF4-FFF2-40B4-BE49-F238E27FC236}">
                  <a16:creationId xmlns:a16="http://schemas.microsoft.com/office/drawing/2014/main" id="{8CA9F129-6DF1-4478-8ED3-31066FC43294}"/>
                </a:ext>
              </a:extLst>
            </p:cNvPr>
            <p:cNvGraphicFramePr>
              <a:graphicFrameLocks/>
            </p:cNvGraphicFramePr>
            <p:nvPr>
              <p:extLst>
                <p:ext uri="{D42A27DB-BD31-4B8C-83A1-F6EECF244321}">
                  <p14:modId xmlns:p14="http://schemas.microsoft.com/office/powerpoint/2010/main" val="1693796518"/>
                </p:ext>
              </p:extLst>
            </p:nvPr>
          </p:nvGraphicFramePr>
          <p:xfrm>
            <a:off x="6292549" y="1718013"/>
            <a:ext cx="5571123" cy="4590472"/>
          </p:xfrm>
          <a:graphic>
            <a:graphicData uri="http://schemas.openxmlformats.org/drawingml/2006/chart">
              <c:chart xmlns:c="http://schemas.openxmlformats.org/drawingml/2006/chart" xmlns:r="http://schemas.openxmlformats.org/officeDocument/2006/relationships" r:id="rId2"/>
            </a:graphicData>
          </a:graphic>
        </p:graphicFrame>
        <p:grpSp>
          <p:nvGrpSpPr>
            <p:cNvPr id="18" name="Group 17">
              <a:extLst>
                <a:ext uri="{FF2B5EF4-FFF2-40B4-BE49-F238E27FC236}">
                  <a16:creationId xmlns:a16="http://schemas.microsoft.com/office/drawing/2014/main" id="{BF42D66B-CFA5-46D9-9BB3-6711C04C6A72}"/>
                </a:ext>
              </a:extLst>
            </p:cNvPr>
            <p:cNvGrpSpPr/>
            <p:nvPr/>
          </p:nvGrpSpPr>
          <p:grpSpPr>
            <a:xfrm>
              <a:off x="9233429" y="2693224"/>
              <a:ext cx="2630243" cy="617790"/>
              <a:chOff x="2480199" y="6177246"/>
              <a:chExt cx="3876952" cy="617790"/>
            </a:xfrm>
          </p:grpSpPr>
          <p:sp>
            <p:nvSpPr>
              <p:cNvPr id="20" name="TextBox 19">
                <a:extLst>
                  <a:ext uri="{FF2B5EF4-FFF2-40B4-BE49-F238E27FC236}">
                    <a16:creationId xmlns:a16="http://schemas.microsoft.com/office/drawing/2014/main" id="{51F27C0F-B0C9-4F5B-A0B7-DB9EECC04162}"/>
                  </a:ext>
                </a:extLst>
              </p:cNvPr>
              <p:cNvSpPr txBox="1"/>
              <p:nvPr/>
            </p:nvSpPr>
            <p:spPr>
              <a:xfrm>
                <a:off x="3534050" y="6533426"/>
                <a:ext cx="2823099" cy="261610"/>
              </a:xfrm>
              <a:prstGeom prst="rect">
                <a:avLst/>
              </a:prstGeom>
              <a:noFill/>
            </p:spPr>
            <p:txBody>
              <a:bodyPr wrap="square" rtlCol="0">
                <a:spAutoFit/>
              </a:bodyPr>
              <a:lstStyle/>
              <a:p>
                <a:r>
                  <a:rPr lang="en-GB" sz="1100">
                    <a:solidFill>
                      <a:schemeClr val="tx2"/>
                    </a:solidFill>
                  </a:rPr>
                  <a:t>March 2022 projection</a:t>
                </a:r>
              </a:p>
            </p:txBody>
          </p:sp>
          <p:sp>
            <p:nvSpPr>
              <p:cNvPr id="21" name="TextBox 20">
                <a:extLst>
                  <a:ext uri="{FF2B5EF4-FFF2-40B4-BE49-F238E27FC236}">
                    <a16:creationId xmlns:a16="http://schemas.microsoft.com/office/drawing/2014/main" id="{E562DB05-B7C4-482E-B3B7-A530D8288662}"/>
                  </a:ext>
                </a:extLst>
              </p:cNvPr>
              <p:cNvSpPr txBox="1"/>
              <p:nvPr/>
            </p:nvSpPr>
            <p:spPr>
              <a:xfrm>
                <a:off x="3534052" y="6177246"/>
                <a:ext cx="2823099" cy="261610"/>
              </a:xfrm>
              <a:prstGeom prst="rect">
                <a:avLst/>
              </a:prstGeom>
              <a:noFill/>
            </p:spPr>
            <p:txBody>
              <a:bodyPr wrap="square" rtlCol="0">
                <a:spAutoFit/>
              </a:bodyPr>
              <a:lstStyle/>
              <a:p>
                <a:r>
                  <a:rPr lang="en-GB" sz="1100">
                    <a:solidFill>
                      <a:schemeClr val="tx2"/>
                    </a:solidFill>
                  </a:rPr>
                  <a:t>March 2019 projection</a:t>
                </a:r>
              </a:p>
            </p:txBody>
          </p:sp>
          <p:cxnSp>
            <p:nvCxnSpPr>
              <p:cNvPr id="22" name="Straight Connector 21">
                <a:extLst>
                  <a:ext uri="{FF2B5EF4-FFF2-40B4-BE49-F238E27FC236}">
                    <a16:creationId xmlns:a16="http://schemas.microsoft.com/office/drawing/2014/main" id="{959DD201-658B-4ED4-A67C-D659771B8CDE}"/>
                  </a:ext>
                </a:extLst>
              </p:cNvPr>
              <p:cNvCxnSpPr/>
              <p:nvPr/>
            </p:nvCxnSpPr>
            <p:spPr>
              <a:xfrm>
                <a:off x="2480199" y="6635934"/>
                <a:ext cx="92327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2D96BE3-1F67-463F-B100-3A02CC2670C7}"/>
                  </a:ext>
                </a:extLst>
              </p:cNvPr>
              <p:cNvCxnSpPr/>
              <p:nvPr/>
            </p:nvCxnSpPr>
            <p:spPr>
              <a:xfrm>
                <a:off x="2480199" y="6331134"/>
                <a:ext cx="923277"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grpSp>
      </p:grpSp>
      <p:sp>
        <p:nvSpPr>
          <p:cNvPr id="24" name="TextBox 23">
            <a:extLst>
              <a:ext uri="{FF2B5EF4-FFF2-40B4-BE49-F238E27FC236}">
                <a16:creationId xmlns:a16="http://schemas.microsoft.com/office/drawing/2014/main" id="{31E8F438-7F76-49DF-B1C0-4E62F9141A42}"/>
              </a:ext>
            </a:extLst>
          </p:cNvPr>
          <p:cNvSpPr txBox="1"/>
          <p:nvPr/>
        </p:nvSpPr>
        <p:spPr>
          <a:xfrm>
            <a:off x="6283024" y="6027350"/>
            <a:ext cx="5654776" cy="276999"/>
          </a:xfrm>
          <a:prstGeom prst="rect">
            <a:avLst/>
          </a:prstGeom>
          <a:noFill/>
        </p:spPr>
        <p:txBody>
          <a:bodyPr wrap="square" lIns="91440" tIns="45720" rIns="91440" bIns="45720" rtlCol="0" anchor="t">
            <a:spAutoFit/>
          </a:bodyPr>
          <a:lstStyle/>
          <a:p>
            <a:r>
              <a:rPr lang="en-GB" sz="1200" i="1">
                <a:solidFill>
                  <a:schemeClr val="tx2"/>
                </a:solidFill>
              </a:rPr>
              <a:t>Chart shows median expected annual CPI inflation from ESS model.</a:t>
            </a:r>
          </a:p>
        </p:txBody>
      </p:sp>
    </p:spTree>
    <p:extLst>
      <p:ext uri="{BB962C8B-B14F-4D97-AF65-F5344CB8AC3E}">
        <p14:creationId xmlns:p14="http://schemas.microsoft.com/office/powerpoint/2010/main" val="905731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Assumptions</a:t>
            </a:r>
          </a:p>
        </p:txBody>
      </p:sp>
      <p:sp>
        <p:nvSpPr>
          <p:cNvPr id="2" name="Text Placeholder 1">
            <a:extLst>
              <a:ext uri="{FF2B5EF4-FFF2-40B4-BE49-F238E27FC236}">
                <a16:creationId xmlns:a16="http://schemas.microsoft.com/office/drawing/2014/main" id="{C183D74A-72EB-4E43-A845-12EF11105FF1}"/>
              </a:ext>
            </a:extLst>
          </p:cNvPr>
          <p:cNvSpPr>
            <a:spLocks noGrp="1"/>
          </p:cNvSpPr>
          <p:nvPr>
            <p:ph type="body" sz="quarter" idx="10"/>
          </p:nvPr>
        </p:nvSpPr>
        <p:spPr/>
        <p:txBody>
          <a:bodyPr/>
          <a:lstStyle/>
          <a:p>
            <a:r>
              <a:rPr lang="en-GB" sz="1800"/>
              <a:t>Demographic assumptions</a:t>
            </a:r>
          </a:p>
          <a:p>
            <a:r>
              <a:rPr lang="en-GB" sz="1200"/>
              <a:t>Longevity</a:t>
            </a:r>
          </a:p>
          <a:p>
            <a:r>
              <a:rPr lang="en-GB" sz="1200" b="0" i="1"/>
              <a:t>Whole fund average life expectancies from age 65, with 2019 comparison.</a:t>
            </a:r>
          </a:p>
          <a:p>
            <a:endParaRPr lang="en-GB" sz="1200"/>
          </a:p>
        </p:txBody>
      </p:sp>
      <p:sp>
        <p:nvSpPr>
          <p:cNvPr id="5" name="Text Placeholder 4">
            <a:extLst>
              <a:ext uri="{FF2B5EF4-FFF2-40B4-BE49-F238E27FC236}">
                <a16:creationId xmlns:a16="http://schemas.microsoft.com/office/drawing/2014/main" id="{98FEC00E-D3F3-4B06-96BE-87F67B2E4DF7}"/>
              </a:ext>
            </a:extLst>
          </p:cNvPr>
          <p:cNvSpPr>
            <a:spLocks noGrp="1"/>
          </p:cNvSpPr>
          <p:nvPr>
            <p:ph type="body" sz="quarter" idx="11"/>
          </p:nvPr>
        </p:nvSpPr>
        <p:spPr>
          <a:xfrm>
            <a:off x="6095998" y="1487996"/>
            <a:ext cx="5437187" cy="4032250"/>
          </a:xfrm>
        </p:spPr>
        <p:txBody>
          <a:bodyPr/>
          <a:lstStyle/>
          <a:p>
            <a:pPr lvl="2">
              <a:spcAft>
                <a:spcPts val="1200"/>
              </a:spcAft>
            </a:pPr>
            <a:r>
              <a:rPr lang="en-GB" sz="1200" b="1"/>
              <a:t>Other demographic assumptions</a:t>
            </a:r>
          </a:p>
          <a:p>
            <a:endParaRPr lang="en-GB" sz="1200"/>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4735632"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7" name="Text Placeholder 1">
            <a:extLst>
              <a:ext uri="{FF2B5EF4-FFF2-40B4-BE49-F238E27FC236}">
                <a16:creationId xmlns:a16="http://schemas.microsoft.com/office/drawing/2014/main" id="{9B7FBFE8-942C-4E7A-AF23-585E7BC11875}"/>
              </a:ext>
            </a:extLst>
          </p:cNvPr>
          <p:cNvSpPr txBox="1">
            <a:spLocks/>
          </p:cNvSpPr>
          <p:nvPr/>
        </p:nvSpPr>
        <p:spPr>
          <a:xfrm>
            <a:off x="6200055" y="1885323"/>
            <a:ext cx="4261768" cy="2324313"/>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24" name="TextBox 23">
            <a:extLst>
              <a:ext uri="{FF2B5EF4-FFF2-40B4-BE49-F238E27FC236}">
                <a16:creationId xmlns:a16="http://schemas.microsoft.com/office/drawing/2014/main" id="{2489D035-F7C8-4B2D-8058-6E709DF763A5}"/>
              </a:ext>
            </a:extLst>
          </p:cNvPr>
          <p:cNvSpPr txBox="1"/>
          <p:nvPr/>
        </p:nvSpPr>
        <p:spPr>
          <a:xfrm>
            <a:off x="6095998" y="4930242"/>
            <a:ext cx="6002957" cy="461665"/>
          </a:xfrm>
          <a:prstGeom prst="rect">
            <a:avLst/>
          </a:prstGeom>
          <a:noFill/>
        </p:spPr>
        <p:txBody>
          <a:bodyPr wrap="square">
            <a:spAutoFit/>
          </a:bodyPr>
          <a:lstStyle/>
          <a:p>
            <a:br>
              <a:rPr lang="en-GB" sz="1200"/>
            </a:br>
            <a:endParaRPr lang="en-GB" sz="1200"/>
          </a:p>
        </p:txBody>
      </p:sp>
      <p:sp>
        <p:nvSpPr>
          <p:cNvPr id="11" name="Text Placeholder 1">
            <a:extLst>
              <a:ext uri="{FF2B5EF4-FFF2-40B4-BE49-F238E27FC236}">
                <a16:creationId xmlns:a16="http://schemas.microsoft.com/office/drawing/2014/main" id="{57A43297-EE71-4D12-9C74-127C4A5E7101}"/>
              </a:ext>
            </a:extLst>
          </p:cNvPr>
          <p:cNvSpPr txBox="1">
            <a:spLocks/>
          </p:cNvSpPr>
          <p:nvPr/>
        </p:nvSpPr>
        <p:spPr>
          <a:xfrm>
            <a:off x="550863" y="4930242"/>
            <a:ext cx="5329766" cy="546879"/>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b="0" i="1"/>
              <a:t>Pensioners are assumed to be aged 65 at the respective valuation date and non-pensioners are assumed to be aged 45.</a:t>
            </a:r>
            <a:endParaRPr lang="en-GB" sz="2400" i="1"/>
          </a:p>
        </p:txBody>
      </p:sp>
      <p:sp>
        <p:nvSpPr>
          <p:cNvPr id="15" name="Text Placeholder 1">
            <a:extLst>
              <a:ext uri="{FF2B5EF4-FFF2-40B4-BE49-F238E27FC236}">
                <a16:creationId xmlns:a16="http://schemas.microsoft.com/office/drawing/2014/main" id="{3C68E32D-C721-455D-9C5D-D71A60A5F00D}"/>
              </a:ext>
            </a:extLst>
          </p:cNvPr>
          <p:cNvSpPr txBox="1">
            <a:spLocks/>
          </p:cNvSpPr>
          <p:nvPr/>
        </p:nvSpPr>
        <p:spPr>
          <a:xfrm>
            <a:off x="6125770" y="6112513"/>
            <a:ext cx="5575584" cy="359187"/>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100" b="0" i="1"/>
              <a:t>Further information on these assumptions can be provided upon request.</a:t>
            </a:r>
            <a:endParaRPr lang="en-GB" sz="900" b="0" i="1"/>
          </a:p>
          <a:p>
            <a:endParaRPr lang="en-GB" sz="1400" b="0" i="1"/>
          </a:p>
          <a:p>
            <a:endParaRPr lang="en-GB" sz="2400" i="1"/>
          </a:p>
        </p:txBody>
      </p:sp>
      <p:graphicFrame>
        <p:nvGraphicFramePr>
          <p:cNvPr id="14" name="Table Other Demos">
            <a:extLst>
              <a:ext uri="{FF2B5EF4-FFF2-40B4-BE49-F238E27FC236}">
                <a16:creationId xmlns:a16="http://schemas.microsoft.com/office/drawing/2014/main" id="{D52CD366-B36E-445B-9422-C830280B5134}"/>
              </a:ext>
            </a:extLst>
          </p:cNvPr>
          <p:cNvGraphicFramePr>
            <a:graphicFrameLocks noGrp="1"/>
          </p:cNvGraphicFramePr>
          <p:nvPr>
            <p:extLst>
              <p:ext uri="{D42A27DB-BD31-4B8C-83A1-F6EECF244321}">
                <p14:modId xmlns:p14="http://schemas.microsoft.com/office/powerpoint/2010/main" val="2556662417"/>
              </p:ext>
            </p:extLst>
          </p:nvPr>
        </p:nvGraphicFramePr>
        <p:xfrm>
          <a:off x="6095998" y="1818299"/>
          <a:ext cx="5790195" cy="4198366"/>
        </p:xfrm>
        <a:graphic>
          <a:graphicData uri="http://schemas.openxmlformats.org/drawingml/2006/table">
            <a:tbl>
              <a:tblPr firstRow="1" bandRow="1">
                <a:tableStyleId>{5C22544A-7EE6-4342-B048-85BDC9FD1C3A}</a:tableStyleId>
              </a:tblPr>
              <a:tblGrid>
                <a:gridCol w="2105773">
                  <a:extLst>
                    <a:ext uri="{9D8B030D-6E8A-4147-A177-3AD203B41FA5}">
                      <a16:colId xmlns:a16="http://schemas.microsoft.com/office/drawing/2014/main" val="678190936"/>
                    </a:ext>
                  </a:extLst>
                </a:gridCol>
                <a:gridCol w="3684422">
                  <a:extLst>
                    <a:ext uri="{9D8B030D-6E8A-4147-A177-3AD203B41FA5}">
                      <a16:colId xmlns:a16="http://schemas.microsoft.com/office/drawing/2014/main" val="2947938499"/>
                    </a:ext>
                  </a:extLst>
                </a:gridCol>
              </a:tblGrid>
              <a:tr h="314536">
                <a:tc gridSpan="2">
                  <a:txBody>
                    <a:bodyPr/>
                    <a:lstStyle/>
                    <a:p>
                      <a:pPr algn="l"/>
                      <a:endParaRPr lang="en-GB" sz="1200" b="1">
                        <a:solidFill>
                          <a:schemeClr val="bg1"/>
                        </a:solidFill>
                      </a:endParaRP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l"/>
                      <a:endParaRPr lang="en-GB" sz="1050" b="1">
                        <a:solidFill>
                          <a:schemeClr val="bg1"/>
                        </a:solidFill>
                      </a:endParaRP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288324">
                <a:tc>
                  <a:txBody>
                    <a:bodyPr/>
                    <a:lstStyle/>
                    <a:p>
                      <a:pPr algn="ctr"/>
                      <a:r>
                        <a:rPr lang="en-GB" sz="1050" b="0">
                          <a:solidFill>
                            <a:schemeClr val="accent5"/>
                          </a:solidFill>
                        </a:rPr>
                        <a:t>Death in service</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algn="ctr"/>
                      <a:r>
                        <a:rPr lang="en-GB" sz="1050" b="0">
                          <a:solidFill>
                            <a:schemeClr val="accent5"/>
                          </a:solidFill>
                        </a:rPr>
                        <a:t>See sample rates in Appendix 2</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extLst>
                  <a:ext uri="{0D108BD9-81ED-4DB2-BD59-A6C34878D82A}">
                    <a16:rowId xmlns:a16="http://schemas.microsoft.com/office/drawing/2014/main" val="2848527264"/>
                  </a:ext>
                </a:extLst>
              </a:tr>
              <a:tr h="288324">
                <a:tc>
                  <a:txBody>
                    <a:bodyPr/>
                    <a:lstStyle/>
                    <a:p>
                      <a:pPr algn="ctr"/>
                      <a:r>
                        <a:rPr lang="en-GB" sz="1050" b="0">
                          <a:solidFill>
                            <a:schemeClr val="accent5"/>
                          </a:solidFill>
                        </a:rPr>
                        <a:t>Retirements in ill health</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GB" sz="1050" b="0">
                          <a:solidFill>
                            <a:schemeClr val="accent5"/>
                          </a:solidFill>
                        </a:rPr>
                        <a:t>See sample rates in Appendix 2</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85548205"/>
                  </a:ext>
                </a:extLst>
              </a:tr>
              <a:tr h="288324">
                <a:tc>
                  <a:txBody>
                    <a:bodyPr/>
                    <a:lstStyle/>
                    <a:p>
                      <a:pPr algn="ctr"/>
                      <a:r>
                        <a:rPr lang="en-GB" sz="1050" b="0">
                          <a:solidFill>
                            <a:schemeClr val="accent5"/>
                          </a:solidFill>
                        </a:rPr>
                        <a:t>Withdrawals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See sample rates in Appendix 2</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31519820"/>
                  </a:ext>
                </a:extLst>
              </a:tr>
              <a:tr h="288324">
                <a:tc>
                  <a:txBody>
                    <a:bodyPr/>
                    <a:lstStyle/>
                    <a:p>
                      <a:pPr algn="ctr"/>
                      <a:r>
                        <a:rPr lang="en-GB" sz="1050" b="0">
                          <a:solidFill>
                            <a:schemeClr val="accent5"/>
                          </a:solidFill>
                        </a:rPr>
                        <a:t>Promotional salary increases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See sample rates in Appendix 2</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29938180"/>
                  </a:ext>
                </a:extLst>
              </a:tr>
              <a:tr h="471803">
                <a:tc>
                  <a:txBody>
                    <a:bodyPr/>
                    <a:lstStyle/>
                    <a:p>
                      <a:pPr algn="ctr"/>
                      <a:r>
                        <a:rPr lang="en-GB" sz="1050" b="0">
                          <a:solidFill>
                            <a:schemeClr val="accent5"/>
                          </a:solidFill>
                        </a:rPr>
                        <a:t>Commutation</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GB" sz="1050" b="0">
                          <a:solidFill>
                            <a:schemeClr val="accent5"/>
                          </a:solidFill>
                        </a:rPr>
                        <a:t>55% of future retirements elect to exchange pension for additional tax free cash up to HMRC limits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417129934"/>
                  </a:ext>
                </a:extLst>
              </a:tr>
              <a:tr h="471803">
                <a:tc>
                  <a:txBody>
                    <a:bodyPr/>
                    <a:lstStyle/>
                    <a:p>
                      <a:pPr algn="ctr"/>
                      <a:r>
                        <a:rPr lang="en-GB" sz="1050" b="0">
                          <a:solidFill>
                            <a:schemeClr val="accent5"/>
                          </a:solidFill>
                        </a:rPr>
                        <a:t>50:50 option</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GB" sz="1050" b="0">
                          <a:solidFill>
                            <a:schemeClr val="accent5"/>
                          </a:solidFill>
                        </a:rPr>
                        <a:t>0.7% of members (uniformly distributed across the age, service and salary range) will choose the 50:50 option</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6451620"/>
                  </a:ext>
                </a:extLst>
              </a:tr>
              <a:tr h="453024">
                <a:tc>
                  <a:txBody>
                    <a:bodyPr/>
                    <a:lstStyle/>
                    <a:p>
                      <a:pPr algn="ctr"/>
                      <a:r>
                        <a:rPr lang="en-GB" sz="1050" b="0">
                          <a:solidFill>
                            <a:schemeClr val="accent5"/>
                          </a:solidFill>
                        </a:rPr>
                        <a:t>Retirement age</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GB" sz="1050" b="0">
                          <a:solidFill>
                            <a:schemeClr val="accent5"/>
                          </a:solidFill>
                        </a:rPr>
                        <a:t>The earliest age at which a member can retire with their benefits unreduced</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8198051"/>
                  </a:ext>
                </a:extLst>
              </a:tr>
              <a:tr h="1333904">
                <a:tc>
                  <a:txBody>
                    <a:bodyPr/>
                    <a:lstStyle/>
                    <a:p>
                      <a:pPr algn="ctr"/>
                      <a:r>
                        <a:rPr lang="en-GB" sz="1050" b="0">
                          <a:solidFill>
                            <a:schemeClr val="accent5"/>
                          </a:solidFill>
                        </a:rPr>
                        <a:t>Family details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50" b="0">
                          <a:solidFill>
                            <a:schemeClr val="accent5"/>
                          </a:solidFill>
                        </a:rPr>
                        <a:t>A varying proportion of members are assumed to have a dependant at retirement or on earlier death. For example, at age 60 this is assumed to be 90% for males and 85% for females. The dependant of a male member is assumed to be 3 years younger than him and the dependent of a female member is assumed to be 3 years older than her.</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3754498"/>
                  </a:ext>
                </a:extLst>
              </a:tr>
            </a:tbl>
          </a:graphicData>
        </a:graphic>
      </p:graphicFrame>
      <p:graphicFrame>
        <p:nvGraphicFramePr>
          <p:cNvPr id="10" name="Table Life Exp">
            <a:extLst>
              <a:ext uri="{FF2B5EF4-FFF2-40B4-BE49-F238E27FC236}">
                <a16:creationId xmlns:a16="http://schemas.microsoft.com/office/drawing/2014/main" id="{4F0D997D-4E42-4032-B681-C86153F704B7}"/>
              </a:ext>
            </a:extLst>
          </p:cNvPr>
          <p:cNvGraphicFramePr>
            <a:graphicFrameLocks noGrp="1"/>
          </p:cNvGraphicFramePr>
          <p:nvPr>
            <p:extLst>
              <p:ext uri="{D42A27DB-BD31-4B8C-83A1-F6EECF244321}">
                <p14:modId xmlns:p14="http://schemas.microsoft.com/office/powerpoint/2010/main" val="3793476852"/>
              </p:ext>
            </p:extLst>
          </p:nvPr>
        </p:nvGraphicFramePr>
        <p:xfrm>
          <a:off x="541881" y="3168093"/>
          <a:ext cx="5329769" cy="1616464"/>
        </p:xfrm>
        <a:graphic>
          <a:graphicData uri="http://schemas.openxmlformats.org/drawingml/2006/table">
            <a:tbl>
              <a:tblPr firstRow="1" bandRow="1">
                <a:tableStyleId>{5C22544A-7EE6-4342-B048-85BDC9FD1C3A}</a:tableStyleId>
              </a:tblPr>
              <a:tblGrid>
                <a:gridCol w="2114421">
                  <a:extLst>
                    <a:ext uri="{9D8B030D-6E8A-4147-A177-3AD203B41FA5}">
                      <a16:colId xmlns:a16="http://schemas.microsoft.com/office/drawing/2014/main" val="678190936"/>
                    </a:ext>
                  </a:extLst>
                </a:gridCol>
                <a:gridCol w="1621618">
                  <a:extLst>
                    <a:ext uri="{9D8B030D-6E8A-4147-A177-3AD203B41FA5}">
                      <a16:colId xmlns:a16="http://schemas.microsoft.com/office/drawing/2014/main" val="2947938499"/>
                    </a:ext>
                  </a:extLst>
                </a:gridCol>
                <a:gridCol w="1593730">
                  <a:extLst>
                    <a:ext uri="{9D8B030D-6E8A-4147-A177-3AD203B41FA5}">
                      <a16:colId xmlns:a16="http://schemas.microsoft.com/office/drawing/2014/main" val="1057406534"/>
                    </a:ext>
                  </a:extLst>
                </a:gridCol>
              </a:tblGrid>
              <a:tr h="267101">
                <a:tc>
                  <a:txBody>
                    <a:bodyPr/>
                    <a:lstStyle/>
                    <a:p>
                      <a:pPr algn="l"/>
                      <a:endParaRPr lang="en-GB" sz="1200" b="1">
                        <a:solidFill>
                          <a:schemeClr val="bg1"/>
                        </a:solidFill>
                      </a:endParaRP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b="1">
                          <a:solidFill>
                            <a:schemeClr val="bg1"/>
                          </a:solidFill>
                        </a:rPr>
                        <a:t>31 March 2022</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b="1">
                          <a:solidFill>
                            <a:schemeClr val="bg1"/>
                          </a:solidFill>
                        </a:rPr>
                        <a:t>31 March 2019</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335536">
                <a:tc>
                  <a:txBody>
                    <a:bodyPr/>
                    <a:lstStyle/>
                    <a:p>
                      <a:pPr algn="ctr"/>
                      <a:r>
                        <a:rPr lang="en-GB" sz="1050" b="0">
                          <a:solidFill>
                            <a:schemeClr val="accent5"/>
                          </a:solidFill>
                        </a:rPr>
                        <a:t>Male pensioner</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algn="ctr"/>
                      <a:r>
                        <a:rPr lang="en-GB" sz="1050" b="0">
                          <a:solidFill>
                            <a:schemeClr val="accent5"/>
                          </a:solidFill>
                        </a:rPr>
                        <a:t>22.0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kern="1200">
                          <a:solidFill>
                            <a:schemeClr val="accent5"/>
                          </a:solidFill>
                          <a:latin typeface="+mn-lt"/>
                          <a:ea typeface="+mn-ea"/>
                          <a:cs typeface="+mn-cs"/>
                        </a:rPr>
                        <a:t>21.9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48527264"/>
                  </a:ext>
                </a:extLst>
              </a:tr>
              <a:tr h="3355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Male non-pensioner</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22.7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kern="1200">
                          <a:solidFill>
                            <a:schemeClr val="accent5"/>
                          </a:solidFill>
                          <a:latin typeface="+mn-lt"/>
                          <a:ea typeface="+mn-ea"/>
                          <a:cs typeface="+mn-cs"/>
                        </a:rPr>
                        <a:t>22.7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829725967"/>
                  </a:ext>
                </a:extLst>
              </a:tr>
              <a:tr h="335536">
                <a:tc>
                  <a:txBody>
                    <a:bodyPr/>
                    <a:lstStyle/>
                    <a:p>
                      <a:pPr algn="ctr"/>
                      <a:r>
                        <a:rPr lang="en-GB" sz="1050" b="0">
                          <a:solidFill>
                            <a:schemeClr val="accent5"/>
                          </a:solidFill>
                        </a:rPr>
                        <a:t>Female pensioner</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24.6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kern="1200">
                          <a:solidFill>
                            <a:schemeClr val="accent5"/>
                          </a:solidFill>
                          <a:latin typeface="+mn-lt"/>
                          <a:ea typeface="+mn-ea"/>
                          <a:cs typeface="+mn-cs"/>
                        </a:rPr>
                        <a:t>24.1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90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426503952"/>
                  </a:ext>
                </a:extLst>
              </a:tr>
              <a:tr h="335536">
                <a:tc>
                  <a:txBody>
                    <a:bodyPr/>
                    <a:lstStyle/>
                    <a:p>
                      <a:pPr algn="ctr"/>
                      <a:r>
                        <a:rPr lang="en-GB" sz="1050" b="0">
                          <a:solidFill>
                            <a:schemeClr val="accent5"/>
                          </a:solidFill>
                        </a:rPr>
                        <a:t>Female non-pensioner</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26.2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kern="1200">
                          <a:solidFill>
                            <a:schemeClr val="accent5"/>
                          </a:solidFill>
                          <a:latin typeface="+mn-lt"/>
                          <a:ea typeface="+mn-ea"/>
                          <a:cs typeface="+mn-cs"/>
                        </a:rPr>
                        <a:t>25.6 years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5548205"/>
                  </a:ext>
                </a:extLst>
              </a:tr>
            </a:tbl>
          </a:graphicData>
        </a:graphic>
      </p:graphicFrame>
    </p:spTree>
    <p:extLst>
      <p:ext uri="{BB962C8B-B14F-4D97-AF65-F5344CB8AC3E}">
        <p14:creationId xmlns:p14="http://schemas.microsoft.com/office/powerpoint/2010/main" val="86109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p:txBody>
          <a:bodyPr/>
          <a:lstStyle/>
          <a:p>
            <a:r>
              <a:rPr lang="en-GB"/>
              <a:t>Fund-level results</a:t>
            </a:r>
          </a:p>
        </p:txBody>
      </p:sp>
    </p:spTree>
    <p:extLst>
      <p:ext uri="{BB962C8B-B14F-4D97-AF65-F5344CB8AC3E}">
        <p14:creationId xmlns:p14="http://schemas.microsoft.com/office/powerpoint/2010/main" val="1695736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dirty="0"/>
              <a:t>Funding position as at 31 March 2022</a:t>
            </a:r>
          </a:p>
        </p:txBody>
      </p:sp>
      <p:sp>
        <p:nvSpPr>
          <p:cNvPr id="2" name="Text Placeholder 1">
            <a:extLst>
              <a:ext uri="{FF2B5EF4-FFF2-40B4-BE49-F238E27FC236}">
                <a16:creationId xmlns:a16="http://schemas.microsoft.com/office/drawing/2014/main" id="{FFD01EC2-8FDC-4B59-99E1-DC21FA7095D0}"/>
              </a:ext>
            </a:extLst>
          </p:cNvPr>
          <p:cNvSpPr>
            <a:spLocks noGrp="1"/>
          </p:cNvSpPr>
          <p:nvPr>
            <p:ph type="body" sz="quarter" idx="10"/>
          </p:nvPr>
        </p:nvSpPr>
        <p:spPr>
          <a:xfrm>
            <a:off x="1002419" y="5325195"/>
            <a:ext cx="9541403" cy="4032250"/>
          </a:xfrm>
        </p:spPr>
        <p:txBody>
          <a:bodyPr/>
          <a:lstStyle/>
          <a:p>
            <a:r>
              <a:rPr lang="en-GB" sz="1200" b="0" u="none" strike="noStrike" dirty="0">
                <a:solidFill>
                  <a:srgbClr val="455560"/>
                </a:solidFill>
                <a:effectLst/>
                <a:latin typeface="Arial" panose="020B0604020202020204" pitchFamily="34" charset="0"/>
                <a:ea typeface="Times New Roman" panose="02020603050405020304" pitchFamily="18" charset="0"/>
              </a:rPr>
              <a:t>The funding level and surplus/deficit figures provide a high-level snapshot of the funding position on 31 March 2022. There are limitations:</a:t>
            </a:r>
          </a:p>
          <a:p>
            <a:pPr marL="171450" indent="-171450">
              <a:buFont typeface="Arial" panose="020B0604020202020204" pitchFamily="34" charset="0"/>
              <a:buChar char="•"/>
            </a:pPr>
            <a:r>
              <a:rPr lang="en-GB" sz="1200" b="0" u="none" strike="noStrike" dirty="0">
                <a:solidFill>
                  <a:srgbClr val="455560"/>
                </a:solidFill>
                <a:effectLst/>
                <a:latin typeface="Arial" panose="020B0604020202020204" pitchFamily="34" charset="0"/>
                <a:ea typeface="Times New Roman" panose="02020603050405020304" pitchFamily="18" charset="0"/>
              </a:rPr>
              <a:t>The liabilities are calculated using a single set of assumptions about the future, so are sensitive to the choice of assumptions.</a:t>
            </a:r>
          </a:p>
          <a:p>
            <a:pPr marL="171450" indent="-171450">
              <a:buFont typeface="Arial" panose="020B0604020202020204" pitchFamily="34" charset="0"/>
              <a:buChar char="•"/>
            </a:pPr>
            <a:r>
              <a:rPr lang="en-GB" sz="1200" b="0" dirty="0">
                <a:solidFill>
                  <a:srgbClr val="455560"/>
                </a:solidFill>
                <a:latin typeface="Arial" panose="020B0604020202020204" pitchFamily="34" charset="0"/>
              </a:rPr>
              <a:t>The market value of assets changes daily</a:t>
            </a:r>
            <a:endParaRPr lang="en-GB" sz="1200" b="0" dirty="0"/>
          </a:p>
          <a:p>
            <a:endParaRPr lang="en-GB" sz="1200" b="0" dirty="0"/>
          </a:p>
          <a:p>
            <a:endParaRPr lang="en-GB" sz="1200" b="0" dirty="0"/>
          </a:p>
          <a:p>
            <a:endParaRPr lang="en-GB" sz="1200" dirty="0"/>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5960670"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graphicFrame>
        <p:nvGraphicFramePr>
          <p:cNvPr id="9" name="Table Funding Level">
            <a:extLst>
              <a:ext uri="{FF2B5EF4-FFF2-40B4-BE49-F238E27FC236}">
                <a16:creationId xmlns:a16="http://schemas.microsoft.com/office/drawing/2014/main" id="{25951339-AFF9-4513-BEF2-1C8462C12F29}"/>
              </a:ext>
            </a:extLst>
          </p:cNvPr>
          <p:cNvGraphicFramePr>
            <a:graphicFrameLocks noGrp="1"/>
          </p:cNvGraphicFramePr>
          <p:nvPr>
            <p:extLst>
              <p:ext uri="{D42A27DB-BD31-4B8C-83A1-F6EECF244321}">
                <p14:modId xmlns:p14="http://schemas.microsoft.com/office/powerpoint/2010/main" val="2564552159"/>
              </p:ext>
            </p:extLst>
          </p:nvPr>
        </p:nvGraphicFramePr>
        <p:xfrm>
          <a:off x="2404533" y="1841670"/>
          <a:ext cx="6299199" cy="3377860"/>
        </p:xfrm>
        <a:graphic>
          <a:graphicData uri="http://schemas.openxmlformats.org/drawingml/2006/table">
            <a:tbl>
              <a:tblPr firstRow="1" bandRow="1">
                <a:tableStyleId>{5C22544A-7EE6-4342-B048-85BDC9FD1C3A}</a:tableStyleId>
              </a:tblPr>
              <a:tblGrid>
                <a:gridCol w="2940897">
                  <a:extLst>
                    <a:ext uri="{9D8B030D-6E8A-4147-A177-3AD203B41FA5}">
                      <a16:colId xmlns:a16="http://schemas.microsoft.com/office/drawing/2014/main" val="1485518576"/>
                    </a:ext>
                  </a:extLst>
                </a:gridCol>
                <a:gridCol w="1653919">
                  <a:extLst>
                    <a:ext uri="{9D8B030D-6E8A-4147-A177-3AD203B41FA5}">
                      <a16:colId xmlns:a16="http://schemas.microsoft.com/office/drawing/2014/main" val="3782894749"/>
                    </a:ext>
                  </a:extLst>
                </a:gridCol>
                <a:gridCol w="1704383">
                  <a:extLst>
                    <a:ext uri="{9D8B030D-6E8A-4147-A177-3AD203B41FA5}">
                      <a16:colId xmlns:a16="http://schemas.microsoft.com/office/drawing/2014/main" val="3637800211"/>
                    </a:ext>
                  </a:extLst>
                </a:gridCol>
              </a:tblGrid>
              <a:tr h="790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
Valuation Date
</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dirty="0">
                          <a:solidFill>
                            <a:schemeClr val="bg1"/>
                          </a:solidFill>
                        </a:rPr>
                        <a:t>
31 March 2022
</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a:solidFill>
                            <a:schemeClr val="bg1"/>
                          </a:solidFill>
                        </a:rPr>
                        <a:t>
31 March 2019
</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a:solidFill>
                            <a:schemeClr val="accent5"/>
                          </a:solidFill>
                        </a:rPr>
                        <a:t>Past Service Liabilities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5000"/>
                      </a:schemeClr>
                    </a:solidFill>
                  </a:tcPr>
                </a:tc>
                <a:tc>
                  <a:txBody>
                    <a:bodyPr/>
                    <a:lstStyle/>
                    <a:p>
                      <a:pPr marL="0" algn="ctr" defTabSz="914400" rtl="0" eaLnBrk="1" latinLnBrk="0" hangingPunct="1"/>
                      <a:r>
                        <a:rPr lang="en-GB" sz="1050" b="1" kern="1200">
                          <a:solidFill>
                            <a:schemeClr val="accent5"/>
                          </a:solidFill>
                          <a:latin typeface="+mn-lt"/>
                          <a:ea typeface="+mn-ea"/>
                          <a:cs typeface="+mn-cs"/>
                        </a:rPr>
                        <a:t>(£m)</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1" kern="1200">
                          <a:solidFill>
                            <a:schemeClr val="accent5"/>
                          </a:solidFill>
                          <a:latin typeface="+mn-lt"/>
                          <a:ea typeface="+mn-ea"/>
                          <a:cs typeface="+mn-cs"/>
                        </a:rPr>
                        <a:t>(£m)</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827749933"/>
                  </a:ext>
                </a:extLst>
              </a:tr>
              <a:tr h="3106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Employees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a:solidFill>
                            <a:schemeClr val="accent5"/>
                          </a:solidFill>
                          <a:latin typeface="+mn-lt"/>
                          <a:ea typeface="+mn-ea"/>
                          <a:cs typeface="+mn-cs"/>
                        </a:rPr>
                        <a:t>1,213</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a:solidFill>
                            <a:schemeClr val="accent5"/>
                          </a:solidFill>
                          <a:latin typeface="+mn-lt"/>
                          <a:ea typeface="+mn-ea"/>
                          <a:cs typeface="+mn-cs"/>
                        </a:rPr>
                        <a:t>963</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0305080"/>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Deferred Pensioners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a:solidFill>
                            <a:schemeClr val="accent5"/>
                          </a:solidFill>
                          <a:latin typeface="+mn-lt"/>
                          <a:ea typeface="+mn-ea"/>
                          <a:cs typeface="+mn-cs"/>
                        </a:rPr>
                        <a:t>809</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a:solidFill>
                            <a:schemeClr val="accent5"/>
                          </a:solidFill>
                          <a:latin typeface="+mn-lt"/>
                          <a:ea typeface="+mn-ea"/>
                          <a:cs typeface="+mn-cs"/>
                        </a:rPr>
                        <a:t>649</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22211"/>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Pensioners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dirty="0">
                          <a:solidFill>
                            <a:schemeClr val="accent5"/>
                          </a:solidFill>
                          <a:latin typeface="+mn-lt"/>
                          <a:ea typeface="+mn-ea"/>
                          <a:cs typeface="+mn-cs"/>
                        </a:rPr>
                        <a:t>1,500</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0" kern="1200">
                          <a:solidFill>
                            <a:schemeClr val="accent5"/>
                          </a:solidFill>
                          <a:latin typeface="+mn-lt"/>
                          <a:ea typeface="+mn-ea"/>
                          <a:cs typeface="+mn-cs"/>
                        </a:rPr>
                        <a:t>1,354</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4798342"/>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a:solidFill>
                            <a:schemeClr val="accent5"/>
                          </a:solidFill>
                        </a:rPr>
                        <a:t>Total Liabilities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chemeClr val="accent5"/>
                          </a:solidFill>
                          <a:latin typeface="+mn-lt"/>
                          <a:ea typeface="+mn-ea"/>
                          <a:cs typeface="+mn-cs"/>
                        </a:rPr>
                        <a:t>3,522</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chemeClr val="accent5"/>
                          </a:solidFill>
                          <a:latin typeface="+mn-lt"/>
                          <a:ea typeface="+mn-ea"/>
                          <a:cs typeface="+mn-cs"/>
                        </a:rPr>
                        <a:t>2,966</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6988563"/>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a:solidFill>
                            <a:schemeClr val="accent5"/>
                          </a:solidFill>
                        </a:rPr>
                        <a:t>Assets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chemeClr val="accent5"/>
                          </a:solidFill>
                          <a:latin typeface="+mn-lt"/>
                          <a:ea typeface="+mn-ea"/>
                          <a:cs typeface="+mn-cs"/>
                        </a:rPr>
                        <a:t>3,755</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chemeClr val="accent5"/>
                          </a:solidFill>
                          <a:latin typeface="+mn-lt"/>
                          <a:ea typeface="+mn-ea"/>
                          <a:cs typeface="+mn-cs"/>
                        </a:rPr>
                        <a:t>2,931</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6068962"/>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a:solidFill>
                            <a:schemeClr val="accent5"/>
                          </a:solidFill>
                        </a:rPr>
                        <a:t>Surplus/(Deficit)</a:t>
                      </a:r>
                      <a:endParaRPr lang="en-GB" sz="1050" b="1" kern="1200">
                        <a:solidFill>
                          <a:schemeClr val="accent5"/>
                        </a:solidFill>
                        <a:latin typeface="+mn-lt"/>
                        <a:ea typeface="+mn-ea"/>
                        <a:cs typeface="+mn-cs"/>
                      </a:endParaRP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chemeClr val="accent5"/>
                          </a:solidFill>
                          <a:latin typeface="+mn-lt"/>
                          <a:ea typeface="+mn-ea"/>
                          <a:cs typeface="+mn-cs"/>
                        </a:rPr>
                        <a:t>233</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a:solidFill>
                            <a:srgbClr val="FF0000"/>
                          </a:solidFill>
                          <a:latin typeface="+mn-lt"/>
                          <a:ea typeface="+mn-ea"/>
                          <a:cs typeface="+mn-cs"/>
                        </a:rPr>
                        <a:t>(35)</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4675996"/>
                  </a:ext>
                </a:extLst>
              </a:tr>
              <a:tr h="325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kern="1200">
                          <a:solidFill>
                            <a:schemeClr val="accent5"/>
                          </a:solidFill>
                          <a:latin typeface="+mn-lt"/>
                          <a:ea typeface="+mn-ea"/>
                          <a:cs typeface="+mn-cs"/>
                        </a:rPr>
                        <a:t>Funding Level </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dirty="0">
                          <a:solidFill>
                            <a:schemeClr val="accent5"/>
                          </a:solidFill>
                          <a:latin typeface="+mn-lt"/>
                          <a:ea typeface="+mn-ea"/>
                          <a:cs typeface="+mn-cs"/>
                        </a:rPr>
                        <a:t>107%</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50" b="1" kern="1200" dirty="0">
                          <a:solidFill>
                            <a:schemeClr val="accent5"/>
                          </a:solidFill>
                          <a:latin typeface="+mn-lt"/>
                          <a:ea typeface="+mn-ea"/>
                          <a:cs typeface="+mn-cs"/>
                        </a:rPr>
                        <a:t>99%</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160788"/>
                  </a:ext>
                </a:extLst>
              </a:tr>
            </a:tbl>
          </a:graphicData>
        </a:graphic>
      </p:graphicFrame>
    </p:spTree>
    <p:extLst>
      <p:ext uri="{BB962C8B-B14F-4D97-AF65-F5344CB8AC3E}">
        <p14:creationId xmlns:p14="http://schemas.microsoft.com/office/powerpoint/2010/main" val="3621617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Changes since the last valuation</a:t>
            </a:r>
          </a:p>
        </p:txBody>
      </p:sp>
      <p:sp>
        <p:nvSpPr>
          <p:cNvPr id="7" name="Text Placeholder 6">
            <a:extLst>
              <a:ext uri="{FF2B5EF4-FFF2-40B4-BE49-F238E27FC236}">
                <a16:creationId xmlns:a16="http://schemas.microsoft.com/office/drawing/2014/main" id="{E44BCA65-6F96-4617-9FAC-D5F36D7B03EA}"/>
              </a:ext>
            </a:extLst>
          </p:cNvPr>
          <p:cNvSpPr>
            <a:spLocks noGrp="1"/>
          </p:cNvSpPr>
          <p:nvPr>
            <p:ph type="body" sz="quarter" idx="10"/>
          </p:nvPr>
        </p:nvSpPr>
        <p:spPr/>
        <p:txBody>
          <a:bodyPr/>
          <a:lstStyle/>
          <a:p>
            <a:r>
              <a:rPr lang="en-GB"/>
              <a:t>Future expectations</a:t>
            </a:r>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5960670"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graphicFrame>
        <p:nvGraphicFramePr>
          <p:cNvPr id="11" name="Table Future Expectations">
            <a:extLst>
              <a:ext uri="{FF2B5EF4-FFF2-40B4-BE49-F238E27FC236}">
                <a16:creationId xmlns:a16="http://schemas.microsoft.com/office/drawing/2014/main" id="{6BD657A8-BDA6-4FAB-9B3A-A1C07D0407DE}"/>
              </a:ext>
            </a:extLst>
          </p:cNvPr>
          <p:cNvGraphicFramePr>
            <a:graphicFrameLocks noGrp="1"/>
          </p:cNvGraphicFramePr>
          <p:nvPr>
            <p:extLst>
              <p:ext uri="{D42A27DB-BD31-4B8C-83A1-F6EECF244321}">
                <p14:modId xmlns:p14="http://schemas.microsoft.com/office/powerpoint/2010/main" val="2967441600"/>
              </p:ext>
            </p:extLst>
          </p:nvPr>
        </p:nvGraphicFramePr>
        <p:xfrm>
          <a:off x="550359" y="2518513"/>
          <a:ext cx="11299392" cy="2971800"/>
        </p:xfrm>
        <a:graphic>
          <a:graphicData uri="http://schemas.openxmlformats.org/drawingml/2006/table">
            <a:tbl>
              <a:tblPr firstRow="1" bandRow="1">
                <a:tableStyleId>{5C22544A-7EE6-4342-B048-85BDC9FD1C3A}</a:tableStyleId>
              </a:tblPr>
              <a:tblGrid>
                <a:gridCol w="1908924">
                  <a:extLst>
                    <a:ext uri="{9D8B030D-6E8A-4147-A177-3AD203B41FA5}">
                      <a16:colId xmlns:a16="http://schemas.microsoft.com/office/drawing/2014/main" val="3484092146"/>
                    </a:ext>
                  </a:extLst>
                </a:gridCol>
                <a:gridCol w="3086842">
                  <a:extLst>
                    <a:ext uri="{9D8B030D-6E8A-4147-A177-3AD203B41FA5}">
                      <a16:colId xmlns:a16="http://schemas.microsoft.com/office/drawing/2014/main" val="1417138724"/>
                    </a:ext>
                  </a:extLst>
                </a:gridCol>
                <a:gridCol w="4665201">
                  <a:extLst>
                    <a:ext uri="{9D8B030D-6E8A-4147-A177-3AD203B41FA5}">
                      <a16:colId xmlns:a16="http://schemas.microsoft.com/office/drawing/2014/main" val="200478939"/>
                    </a:ext>
                  </a:extLst>
                </a:gridCol>
                <a:gridCol w="1638425">
                  <a:extLst>
                    <a:ext uri="{9D8B030D-6E8A-4147-A177-3AD203B41FA5}">
                      <a16:colId xmlns:a16="http://schemas.microsoft.com/office/drawing/2014/main" val="4185920314"/>
                    </a:ext>
                  </a:extLst>
                </a:gridCol>
              </a:tblGrid>
              <a:tr h="170604">
                <a:tc>
                  <a:txBody>
                    <a:bodyPr/>
                    <a:lstStyle/>
                    <a:p>
                      <a:pPr algn="l"/>
                      <a:r>
                        <a:rPr lang="en-GB" sz="1200">
                          <a:solidFill>
                            <a:schemeClr val="bg1"/>
                          </a:solidFill>
                        </a:rPr>
                        <a:t>Factor</a:t>
                      </a:r>
                    </a:p>
                  </a:txBody>
                  <a:tcPr anchor="ctr">
                    <a:lnL w="6350" cap="flat" cmpd="sng" algn="ctr">
                      <a:no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GB" sz="1200">
                          <a:solidFill>
                            <a:schemeClr val="bg1"/>
                          </a:solidFill>
                        </a:rPr>
                        <a:t>What does it affect?​</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a:solidFill>
                            <a:schemeClr val="bg1"/>
                          </a:solidFill>
                        </a:rPr>
                        <a:t>What's changed?</a:t>
                      </a:r>
                    </a:p>
                  </a:txBody>
                  <a:tcPr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200">
                          <a:solidFill>
                            <a:schemeClr val="bg1"/>
                          </a:solidFill>
                        </a:rPr>
                        <a:t>Impact on liabilities</a:t>
                      </a:r>
                    </a:p>
                  </a:txBody>
                  <a:tcPr anchor="ctr">
                    <a:lnL w="6350" cap="flat" cmpd="sng" algn="ctr">
                      <a:solidFill>
                        <a:schemeClr val="bg1"/>
                      </a:solidFill>
                      <a:prstDash val="sysDot"/>
                      <a:round/>
                      <a:headEnd type="none" w="med" len="med"/>
                      <a:tailEnd type="none" w="med" len="med"/>
                    </a:lnL>
                    <a:lnR w="6350" cap="flat" cmpd="sng" algn="ctr">
                      <a:no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256687">
                <a:tc>
                  <a:txBody>
                    <a:bodyPr/>
                    <a:lstStyle/>
                    <a:p>
                      <a:pPr algn="l"/>
                      <a:r>
                        <a:rPr lang="en-GB" sz="1050" b="0">
                          <a:solidFill>
                            <a:schemeClr val="accent5"/>
                          </a:solidFill>
                        </a:rPr>
                        <a:t>Future investment returns</a:t>
                      </a:r>
                    </a:p>
                  </a:txBody>
                  <a:tcPr anchor="ctr">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accent5"/>
                          </a:solidFill>
                          <a:latin typeface="+mn-lt"/>
                          <a:ea typeface="+mn-ea"/>
                          <a:cs typeface="+mn-cs"/>
                        </a:rPr>
                        <a:t>The rate at which future benefit payments are discounted back, ie the discount rate assumption​</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050" b="0">
                          <a:solidFill>
                            <a:schemeClr val="accent5"/>
                          </a:solidFill>
                        </a:rPr>
                        <a:t>Future investment returns slightly higher at 2022 than at 2019. The required return is now 3.7% pa vs. 3.5% pa at 2019.</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1050" b="0">
                          <a:solidFill>
                            <a:schemeClr val="accent5"/>
                          </a:solidFill>
                        </a:rPr>
                        <a:t>Decrease of £111m</a:t>
                      </a:r>
                    </a:p>
                  </a:txBody>
                  <a:tcPr anchor="ctr">
                    <a:lnL w="6350" cap="flat" cmpd="sng" algn="ctr">
                      <a:solidFill>
                        <a:schemeClr val="tx1"/>
                      </a:solidFill>
                      <a:prstDash val="sysDot"/>
                      <a:round/>
                      <a:headEnd type="none" w="med" len="med"/>
                      <a:tailEnd type="none" w="med" len="med"/>
                    </a:lnL>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46809784"/>
                  </a:ext>
                </a:extLst>
              </a:tr>
              <a:tr h="358544">
                <a:tc>
                  <a:txBody>
                    <a:bodyPr/>
                    <a:lstStyle/>
                    <a:p>
                      <a:pPr algn="l"/>
                      <a:r>
                        <a:rPr lang="en-GB" sz="1050" b="0">
                          <a:solidFill>
                            <a:schemeClr val="accent5"/>
                          </a:solidFill>
                        </a:rPr>
                        <a:t>Inflation</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The rate at which pensions in payment and deferment and CARE pots increase​</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Significant increase in short-term future inflation expectations.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455560"/>
                          </a:solidFill>
                          <a:effectLst/>
                          <a:uLnTx/>
                          <a:uFillTx/>
                          <a:latin typeface="Arial"/>
                          <a:ea typeface="+mn-ea"/>
                          <a:cs typeface="+mn-cs"/>
                        </a:rPr>
                        <a:t>Increase of £259m</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27749933"/>
                  </a:ext>
                </a:extLst>
              </a:tr>
              <a:tr h="355425">
                <a:tc>
                  <a:txBody>
                    <a:bodyPr/>
                    <a:lstStyle/>
                    <a:p>
                      <a:pPr algn="l"/>
                      <a:r>
                        <a:rPr lang="en-GB" sz="1050" b="0">
                          <a:solidFill>
                            <a:schemeClr val="accent5"/>
                          </a:solidFill>
                        </a:rPr>
                        <a:t>Salary increases</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The rate at which future salaries increase. This affects benefits that are still linked to final salary, ie accrued before 1 April 2014​</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No material change since last valuation given competing factors e.g. tighter budgetary conditions vs. strong job market and pressure from National Living Wage increases.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455560"/>
                          </a:solidFill>
                          <a:effectLst/>
                          <a:uLnTx/>
                          <a:uFillTx/>
                          <a:latin typeface="Arial"/>
                          <a:ea typeface="+mn-ea"/>
                          <a:cs typeface="+mn-cs"/>
                        </a:rPr>
                        <a:t>Increase of £9m</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4798342"/>
                  </a:ext>
                </a:extLst>
              </a:tr>
              <a:tr h="278867">
                <a:tc>
                  <a:txBody>
                    <a:bodyPr/>
                    <a:lstStyle/>
                    <a:p>
                      <a:pPr algn="l"/>
                      <a:r>
                        <a:rPr lang="en-GB" sz="1050" b="0">
                          <a:solidFill>
                            <a:schemeClr val="accent5"/>
                          </a:solidFill>
                        </a:rPr>
                        <a:t>Current life expectancy</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How long we expect people to live for based on today’s current observed mortality rates.​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Slight reduction in life expectancy based on current observed data (not allowing for Covid-related excess deaths)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455560"/>
                          </a:solidFill>
                          <a:effectLst/>
                          <a:uLnTx/>
                          <a:uFillTx/>
                          <a:latin typeface="Arial"/>
                          <a:ea typeface="+mn-ea"/>
                          <a:cs typeface="+mn-cs"/>
                        </a:rPr>
                        <a:t>Decrease of £14m</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2514245"/>
                  </a:ext>
                </a:extLst>
              </a:tr>
              <a:tr h="328560">
                <a:tc>
                  <a:txBody>
                    <a:bodyPr/>
                    <a:lstStyle/>
                    <a:p>
                      <a:pPr algn="l"/>
                      <a:r>
                        <a:rPr lang="en-GB" sz="1050" b="0">
                          <a:solidFill>
                            <a:schemeClr val="accent5"/>
                          </a:solidFill>
                        </a:rPr>
                        <a:t>Future improvements in life expectancy</a:t>
                      </a:r>
                    </a:p>
                  </a:txBody>
                  <a:tcPr anchor="ctr">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GB" sz="1050" b="0" kern="1200">
                          <a:solidFill>
                            <a:schemeClr val="dk1"/>
                          </a:solidFill>
                          <a:effectLst/>
                          <a:latin typeface="+mn-lt"/>
                          <a:ea typeface="+mn-ea"/>
                          <a:cs typeface="+mn-cs"/>
                        </a:rPr>
                        <a:t>How we expect life expectancies to change (increase) in the future.​</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accent5"/>
                          </a:solidFill>
                        </a:rPr>
                        <a:t>Uncertainty about effectiveness of mitigations against life expectancy increases in the LGPS i.e. State Pension Age increases and Cost Cap. Need to better reflect wider pension and insurance industry long-term expectations.</a:t>
                      </a:r>
                    </a:p>
                  </a:txBody>
                  <a:tcPr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srgbClr val="455560"/>
                          </a:solidFill>
                          <a:effectLst/>
                          <a:uLnTx/>
                          <a:uFillTx/>
                          <a:latin typeface="Arial"/>
                          <a:ea typeface="+mn-ea"/>
                          <a:cs typeface="+mn-cs"/>
                        </a:rPr>
                        <a:t>Increase of £22m</a:t>
                      </a:r>
                    </a:p>
                  </a:txBody>
                  <a:tcPr anchor="ctr">
                    <a:lnL w="6350" cap="flat" cmpd="sng" algn="ctr">
                      <a:solidFill>
                        <a:schemeClr val="tx1"/>
                      </a:solidFill>
                      <a:prstDash val="sysDot"/>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09863572"/>
                  </a:ext>
                </a:extLst>
              </a:tr>
            </a:tbl>
          </a:graphicData>
        </a:graphic>
      </p:graphicFrame>
    </p:spTree>
    <p:extLst>
      <p:ext uri="{BB962C8B-B14F-4D97-AF65-F5344CB8AC3E}">
        <p14:creationId xmlns:p14="http://schemas.microsoft.com/office/powerpoint/2010/main" val="4017639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Reconciling the overall change in funding position</a:t>
            </a:r>
          </a:p>
        </p:txBody>
      </p:sp>
      <p:sp>
        <p:nvSpPr>
          <p:cNvPr id="2" name="Text Placeholder 1">
            <a:extLst>
              <a:ext uri="{FF2B5EF4-FFF2-40B4-BE49-F238E27FC236}">
                <a16:creationId xmlns:a16="http://schemas.microsoft.com/office/drawing/2014/main" id="{49E7B4B5-21AF-43E9-B307-B2BB98937AB0}"/>
              </a:ext>
            </a:extLst>
          </p:cNvPr>
          <p:cNvSpPr>
            <a:spLocks noGrp="1"/>
          </p:cNvSpPr>
          <p:nvPr>
            <p:ph type="body" sz="quarter" idx="10"/>
          </p:nvPr>
        </p:nvSpPr>
        <p:spPr>
          <a:xfrm>
            <a:off x="433928" y="3125351"/>
            <a:ext cx="5586022" cy="1026059"/>
          </a:xfrm>
        </p:spPr>
        <p:txBody>
          <a:bodyPr/>
          <a:lstStyle/>
          <a:p>
            <a:r>
              <a:rPr lang="en-GB" dirty="0"/>
              <a:t>Expected development</a:t>
            </a:r>
          </a:p>
        </p:txBody>
      </p:sp>
      <p:sp>
        <p:nvSpPr>
          <p:cNvPr id="5" name="Text Placeholder 4">
            <a:extLst>
              <a:ext uri="{FF2B5EF4-FFF2-40B4-BE49-F238E27FC236}">
                <a16:creationId xmlns:a16="http://schemas.microsoft.com/office/drawing/2014/main" id="{187E2708-9601-48D0-AA65-0550026CBC3C}"/>
              </a:ext>
            </a:extLst>
          </p:cNvPr>
          <p:cNvSpPr>
            <a:spLocks noGrp="1"/>
          </p:cNvSpPr>
          <p:nvPr>
            <p:ph type="body" sz="quarter" idx="11"/>
          </p:nvPr>
        </p:nvSpPr>
        <p:spPr>
          <a:xfrm>
            <a:off x="6234263" y="2025844"/>
            <a:ext cx="5437187" cy="4032250"/>
          </a:xfrm>
        </p:spPr>
        <p:txBody>
          <a:bodyPr/>
          <a:lstStyle/>
          <a:p>
            <a:r>
              <a:rPr lang="en-GB" dirty="0"/>
              <a:t>Impact of actual events</a:t>
            </a:r>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5960670"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graphicFrame>
        <p:nvGraphicFramePr>
          <p:cNvPr id="6" name="Table AoS Expected">
            <a:extLst>
              <a:ext uri="{FF2B5EF4-FFF2-40B4-BE49-F238E27FC236}">
                <a16:creationId xmlns:a16="http://schemas.microsoft.com/office/drawing/2014/main" id="{1FAC08F8-C1B2-4ED6-8BF2-F432DEC83878}"/>
              </a:ext>
            </a:extLst>
          </p:cNvPr>
          <p:cNvGraphicFramePr>
            <a:graphicFrameLocks noGrp="1"/>
          </p:cNvGraphicFramePr>
          <p:nvPr>
            <p:extLst>
              <p:ext uri="{D42A27DB-BD31-4B8C-83A1-F6EECF244321}">
                <p14:modId xmlns:p14="http://schemas.microsoft.com/office/powerpoint/2010/main" val="3787811312"/>
              </p:ext>
            </p:extLst>
          </p:nvPr>
        </p:nvGraphicFramePr>
        <p:xfrm>
          <a:off x="402028" y="3479691"/>
          <a:ext cx="5617922" cy="2660400"/>
        </p:xfrm>
        <a:graphic>
          <a:graphicData uri="http://schemas.openxmlformats.org/drawingml/2006/table">
            <a:tbl>
              <a:tblPr firstRow="1" bandRow="1">
                <a:tableStyleId>{5C22544A-7EE6-4342-B048-85BDC9FD1C3A}</a:tableStyleId>
              </a:tblPr>
              <a:tblGrid>
                <a:gridCol w="2721790">
                  <a:extLst>
                    <a:ext uri="{9D8B030D-6E8A-4147-A177-3AD203B41FA5}">
                      <a16:colId xmlns:a16="http://schemas.microsoft.com/office/drawing/2014/main" val="1485518576"/>
                    </a:ext>
                  </a:extLst>
                </a:gridCol>
                <a:gridCol w="915655">
                  <a:extLst>
                    <a:ext uri="{9D8B030D-6E8A-4147-A177-3AD203B41FA5}">
                      <a16:colId xmlns:a16="http://schemas.microsoft.com/office/drawing/2014/main" val="3782894749"/>
                    </a:ext>
                  </a:extLst>
                </a:gridCol>
                <a:gridCol w="915655">
                  <a:extLst>
                    <a:ext uri="{9D8B030D-6E8A-4147-A177-3AD203B41FA5}">
                      <a16:colId xmlns:a16="http://schemas.microsoft.com/office/drawing/2014/main" val="3637800211"/>
                    </a:ext>
                  </a:extLst>
                </a:gridCol>
                <a:gridCol w="1064822">
                  <a:extLst>
                    <a:ext uri="{9D8B030D-6E8A-4147-A177-3AD203B41FA5}">
                      <a16:colId xmlns:a16="http://schemas.microsoft.com/office/drawing/2014/main" val="2190831464"/>
                    </a:ext>
                  </a:extLst>
                </a:gridCol>
              </a:tblGrid>
              <a:tr h="318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a:solidFill>
                            <a:schemeClr val="bg1"/>
                          </a:solidFill>
                        </a:rPr>
                        <a:t>Change in the surplus/deficit position</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000">
                          <a:solidFill>
                            <a:schemeClr val="bg1"/>
                          </a:solidFill>
                        </a:rPr>
                        <a:t>Assets</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r>
                        <a:rPr lang="en-GB" sz="1000" b="1" kern="1200">
                          <a:solidFill>
                            <a:schemeClr val="bg1"/>
                          </a:solidFill>
                          <a:latin typeface="+mn-lt"/>
                          <a:ea typeface="+mn-ea"/>
                          <a:cs typeface="+mn-cs"/>
                        </a:rPr>
                        <a:t>Liabilities</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000">
                          <a:solidFill>
                            <a:schemeClr val="bg1"/>
                          </a:solidFill>
                        </a:rPr>
                        <a:t>Surplus / Deficit</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a:solidFill>
                          <a:schemeClr val="accent5"/>
                        </a:solidFill>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5000"/>
                      </a:schemeClr>
                    </a:solidFill>
                  </a:tcPr>
                </a:tc>
                <a:tc>
                  <a:txBody>
                    <a:bodyPr/>
                    <a:lstStyle/>
                    <a:p>
                      <a:pPr marL="0" algn="ctr" defTabSz="914400" rtl="0" eaLnBrk="1" latinLnBrk="0" hangingPunct="1"/>
                      <a:r>
                        <a:rPr lang="en-GB" sz="1000" b="1" kern="1200">
                          <a:solidFill>
                            <a:schemeClr val="accent5"/>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tx2"/>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688463328"/>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a:solidFill>
                            <a:schemeClr val="accent5"/>
                          </a:solidFill>
                        </a:rPr>
                        <a:t>Last valuation at 31 March 2019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GB" sz="1000" b="1" kern="1200">
                          <a:solidFill>
                            <a:schemeClr val="accent5"/>
                          </a:solidFill>
                          <a:latin typeface="+mn-lt"/>
                          <a:ea typeface="+mn-ea"/>
                          <a:cs typeface="+mn-cs"/>
                        </a:rPr>
                        <a:t>2,931</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2,966</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rgbClr val="FF0000"/>
                          </a:solidFill>
                          <a:latin typeface="+mn-lt"/>
                          <a:ea typeface="+mn-ea"/>
                          <a:cs typeface="+mn-cs"/>
                        </a:rPr>
                        <a:t>(35)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22211"/>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bg1"/>
                          </a:solidFill>
                          <a:latin typeface="+mn-lt"/>
                          <a:ea typeface="+mn-ea"/>
                          <a:cs typeface="+mn-cs"/>
                        </a:rPr>
                        <a:t>Cashflows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extLst>
                  <a:ext uri="{0D108BD9-81ED-4DB2-BD59-A6C34878D82A}">
                    <a16:rowId xmlns:a16="http://schemas.microsoft.com/office/drawing/2014/main" val="3434798342"/>
                  </a:ext>
                </a:extLst>
              </a:tr>
              <a:tr h="128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solidFill>
                            <a:schemeClr val="accent5"/>
                          </a:solidFill>
                        </a:rPr>
                        <a:t>Employer contributions paid in</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287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287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752636038"/>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solidFill>
                            <a:schemeClr val="accent5"/>
                          </a:solidFill>
                        </a:rPr>
                        <a:t>Employee contributions paid in</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71</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71</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957820895"/>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solidFill>
                            <a:schemeClr val="accent5"/>
                          </a:solidFill>
                        </a:rPr>
                        <a:t>Benefits paid out</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(309)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(309)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27545985"/>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a:solidFill>
                            <a:schemeClr val="accent5"/>
                          </a:solidFill>
                        </a:rPr>
                        <a:t>Other cashflows (e.g. Fund expenses, net transfers*)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000" b="0" kern="1200">
                          <a:solidFill>
                            <a:srgbClr val="FF0000"/>
                          </a:solidFill>
                          <a:latin typeface="+mn-lt"/>
                          <a:ea typeface="+mn-ea"/>
                          <a:cs typeface="+mn-cs"/>
                        </a:rPr>
                        <a:t>(3)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71058452"/>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a:solidFill>
                            <a:schemeClr val="bg1"/>
                          </a:solidFill>
                          <a:latin typeface="+mn-lt"/>
                          <a:ea typeface="+mn-ea"/>
                          <a:cs typeface="+mn-cs"/>
                        </a:rPr>
                        <a:t>Expected changes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ACE1"/>
                    </a:solidFill>
                  </a:tcPr>
                </a:tc>
                <a:extLst>
                  <a:ext uri="{0D108BD9-81ED-4DB2-BD59-A6C34878D82A}">
                    <a16:rowId xmlns:a16="http://schemas.microsoft.com/office/drawing/2014/main" val="1151154448"/>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Expected investment returns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315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315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11429343"/>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Interest on benefits already accrued</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327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(327)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704382255"/>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Accrual of new benefits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370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(370)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21170"/>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Expected position at 31 March 2022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GB" sz="1000" b="1" kern="1200">
                          <a:solidFill>
                            <a:schemeClr val="accent5"/>
                          </a:solidFill>
                          <a:latin typeface="+mn-lt"/>
                          <a:ea typeface="+mn-ea"/>
                          <a:cs typeface="+mn-cs"/>
                        </a:rPr>
                        <a:t>3,292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3,354</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rgbClr val="FF0000"/>
                          </a:solidFill>
                          <a:latin typeface="+mn-lt"/>
                          <a:ea typeface="+mn-ea"/>
                          <a:cs typeface="+mn-cs"/>
                        </a:rPr>
                        <a:t>(62)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0798783"/>
                  </a:ext>
                </a:extLst>
              </a:tr>
            </a:tbl>
          </a:graphicData>
        </a:graphic>
      </p:graphicFrame>
      <p:graphicFrame>
        <p:nvGraphicFramePr>
          <p:cNvPr id="7" name="Table AoS Actual">
            <a:extLst>
              <a:ext uri="{FF2B5EF4-FFF2-40B4-BE49-F238E27FC236}">
                <a16:creationId xmlns:a16="http://schemas.microsoft.com/office/drawing/2014/main" id="{30AC982A-6747-4564-98AA-74E7162F1EC8}"/>
              </a:ext>
            </a:extLst>
          </p:cNvPr>
          <p:cNvGraphicFramePr>
            <a:graphicFrameLocks noGrp="1"/>
          </p:cNvGraphicFramePr>
          <p:nvPr>
            <p:extLst>
              <p:ext uri="{D42A27DB-BD31-4B8C-83A1-F6EECF244321}">
                <p14:modId xmlns:p14="http://schemas.microsoft.com/office/powerpoint/2010/main" val="752795351"/>
              </p:ext>
            </p:extLst>
          </p:nvPr>
        </p:nvGraphicFramePr>
        <p:xfrm>
          <a:off x="6234263" y="2363691"/>
          <a:ext cx="5619600" cy="3776400"/>
        </p:xfrm>
        <a:graphic>
          <a:graphicData uri="http://schemas.openxmlformats.org/drawingml/2006/table">
            <a:tbl>
              <a:tblPr firstRow="1" bandRow="1">
                <a:tableStyleId>{5C22544A-7EE6-4342-B048-85BDC9FD1C3A}</a:tableStyleId>
              </a:tblPr>
              <a:tblGrid>
                <a:gridCol w="2722604">
                  <a:extLst>
                    <a:ext uri="{9D8B030D-6E8A-4147-A177-3AD203B41FA5}">
                      <a16:colId xmlns:a16="http://schemas.microsoft.com/office/drawing/2014/main" val="1485518576"/>
                    </a:ext>
                  </a:extLst>
                </a:gridCol>
                <a:gridCol w="965665">
                  <a:extLst>
                    <a:ext uri="{9D8B030D-6E8A-4147-A177-3AD203B41FA5}">
                      <a16:colId xmlns:a16="http://schemas.microsoft.com/office/drawing/2014/main" val="3782894749"/>
                    </a:ext>
                  </a:extLst>
                </a:gridCol>
                <a:gridCol w="924161">
                  <a:extLst>
                    <a:ext uri="{9D8B030D-6E8A-4147-A177-3AD203B41FA5}">
                      <a16:colId xmlns:a16="http://schemas.microsoft.com/office/drawing/2014/main" val="3637800211"/>
                    </a:ext>
                  </a:extLst>
                </a:gridCol>
                <a:gridCol w="1007170">
                  <a:extLst>
                    <a:ext uri="{9D8B030D-6E8A-4147-A177-3AD203B41FA5}">
                      <a16:colId xmlns:a16="http://schemas.microsoft.com/office/drawing/2014/main" val="2190831464"/>
                    </a:ext>
                  </a:extLst>
                </a:gridCol>
              </a:tblGrid>
              <a:tr h="318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a:solidFill>
                            <a:schemeClr val="bg1"/>
                          </a:solidFill>
                        </a:rPr>
                        <a:t>Change in the surplus/deficit position</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000">
                          <a:solidFill>
                            <a:schemeClr val="bg1"/>
                          </a:solidFill>
                        </a:rPr>
                        <a:t>Assets</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r>
                        <a:rPr lang="en-GB" sz="1000" b="1" kern="1200">
                          <a:solidFill>
                            <a:schemeClr val="bg1"/>
                          </a:solidFill>
                          <a:latin typeface="+mn-lt"/>
                          <a:ea typeface="+mn-ea"/>
                          <a:cs typeface="+mn-cs"/>
                        </a:rPr>
                        <a:t>Liabilities</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GB" sz="1000">
                          <a:solidFill>
                            <a:schemeClr val="bg1"/>
                          </a:solidFill>
                        </a:rPr>
                        <a:t>Surplus / Deficit</a:t>
                      </a:r>
                    </a:p>
                  </a:txBody>
                  <a:tcPr marL="141286" marR="141286" marT="14400" marB="14400" anchor="ctr">
                    <a:lnL w="6350" cap="flat" cmpd="sng" algn="ctr">
                      <a:solidFill>
                        <a:schemeClr val="bg1"/>
                      </a:solidFill>
                      <a:prstDash val="sysDot"/>
                      <a:round/>
                      <a:headEnd type="none" w="med" len="med"/>
                      <a:tailEnd type="none" w="med" len="med"/>
                    </a:lnL>
                    <a:lnR w="6350" cap="flat" cmpd="sng" algn="ctr">
                      <a:solidFill>
                        <a:schemeClr val="bg1"/>
                      </a:solidFill>
                      <a:prstDash val="sysDot"/>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735210277"/>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a:solidFill>
                          <a:schemeClr val="accent5"/>
                        </a:solidFill>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r>
                        <a:rPr lang="en-GB" sz="1000" b="1" kern="1200">
                          <a:solidFill>
                            <a:schemeClr val="accent5"/>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tx2"/>
                          </a:solidFill>
                          <a:latin typeface="+mn-lt"/>
                          <a:ea typeface="+mn-ea"/>
                          <a:cs typeface="+mn-cs"/>
                        </a:rPr>
                        <a:t>£m</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8722211"/>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a:solidFill>
                            <a:schemeClr val="accent5"/>
                          </a:solidFill>
                        </a:rPr>
                        <a:t>Expected position at 31 March 2022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GB" sz="1000" b="1" kern="1200">
                          <a:solidFill>
                            <a:schemeClr val="accent5"/>
                          </a:solidFill>
                          <a:latin typeface="+mn-lt"/>
                          <a:ea typeface="+mn-ea"/>
                          <a:cs typeface="+mn-cs"/>
                        </a:rPr>
                        <a:t>3,292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3,354</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rgbClr val="FF0000"/>
                          </a:solidFill>
                          <a:latin typeface="+mn-lt"/>
                          <a:ea typeface="+mn-ea"/>
                          <a:cs typeface="+mn-cs"/>
                        </a:rPr>
                        <a:t>(62)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1204958"/>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a:solidFill>
                            <a:schemeClr val="bg1"/>
                          </a:solidFill>
                          <a:latin typeface="+mn-lt"/>
                          <a:ea typeface="+mn-ea"/>
                          <a:cs typeface="+mn-cs"/>
                        </a:rPr>
                        <a:t>Events between 2019 and 2022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748948913"/>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Salary increases greater than expected</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25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(25)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676203022"/>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Benefit increases greater than expected</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(44)</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44</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22067310"/>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Early retirement strain (and contributions)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81443103"/>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Ill health retirement strain</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(6)</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6</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028382193"/>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Early leavers less than expected</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86073652"/>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Commutation less than expected</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14172877"/>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McCloud remedy</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057668890"/>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Other membership experience</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63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(63)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698017100"/>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Higher than expected investment returns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456</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456</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81468016"/>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a:solidFill>
                            <a:schemeClr val="bg1"/>
                          </a:solidFill>
                          <a:latin typeface="+mn-lt"/>
                          <a:ea typeface="+mn-ea"/>
                          <a:cs typeface="+mn-cs"/>
                        </a:rPr>
                        <a:t>Changes in future expectations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kern="1200">
                        <a:solidFill>
                          <a:schemeClr val="accent5"/>
                        </a:solidFill>
                        <a:latin typeface="+mn-lt"/>
                        <a:ea typeface="+mn-ea"/>
                        <a:cs typeface="+mn-cs"/>
                      </a:endParaRP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690360755"/>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Investment returns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(111)</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111</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453514896"/>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Inflation</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259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(259)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59942702"/>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Salary increases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(9)</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261824450"/>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Longevity</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8</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rgbClr val="FF0000"/>
                          </a:solidFill>
                          <a:latin typeface="+mn-lt"/>
                          <a:ea typeface="+mn-ea"/>
                          <a:cs typeface="+mn-cs"/>
                        </a:rPr>
                        <a:t>(8)</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78423156"/>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Other demographic assumptions</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0</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kern="1200">
                          <a:solidFill>
                            <a:schemeClr val="accent5"/>
                          </a:solidFill>
                          <a:latin typeface="+mn-lt"/>
                          <a:ea typeface="+mn-ea"/>
                          <a:cs typeface="+mn-cs"/>
                        </a:rPr>
                        <a:t>37</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48843571"/>
                  </a:ext>
                </a:extLst>
              </a:tr>
              <a:tr h="178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Actual position at 31 March 2022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3,755</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a:solidFill>
                            <a:schemeClr val="accent5"/>
                          </a:solidFill>
                          <a:latin typeface="+mn-lt"/>
                          <a:ea typeface="+mn-ea"/>
                          <a:cs typeface="+mn-cs"/>
                        </a:rPr>
                        <a:t>3,522</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accent5"/>
                          </a:solidFill>
                          <a:latin typeface="+mn-lt"/>
                          <a:ea typeface="+mn-ea"/>
                          <a:cs typeface="+mn-cs"/>
                        </a:rPr>
                        <a:t>233</a:t>
                      </a:r>
                    </a:p>
                  </a:txBody>
                  <a:tcPr marL="141286" marR="141286" marT="14400" marB="1440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0798783"/>
                  </a:ext>
                </a:extLst>
              </a:tr>
            </a:tbl>
          </a:graphicData>
        </a:graphic>
      </p:graphicFrame>
      <p:sp>
        <p:nvSpPr>
          <p:cNvPr id="3" name="TextBox 2">
            <a:extLst>
              <a:ext uri="{FF2B5EF4-FFF2-40B4-BE49-F238E27FC236}">
                <a16:creationId xmlns:a16="http://schemas.microsoft.com/office/drawing/2014/main" id="{76786F97-D5B9-43E1-BDDC-6C99D0B9E055}"/>
              </a:ext>
            </a:extLst>
          </p:cNvPr>
          <p:cNvSpPr txBox="1"/>
          <p:nvPr/>
        </p:nvSpPr>
        <p:spPr>
          <a:xfrm>
            <a:off x="338137" y="2133600"/>
            <a:ext cx="5617922" cy="1107996"/>
          </a:xfrm>
          <a:prstGeom prst="rect">
            <a:avLst/>
          </a:prstGeom>
          <a:noFill/>
        </p:spPr>
        <p:txBody>
          <a:bodyPr wrap="square" rtlCol="0">
            <a:spAutoFit/>
          </a:bodyPr>
          <a:lstStyle/>
          <a:p>
            <a:r>
              <a:rPr lang="en-GB" sz="1200"/>
              <a:t>The tables below provide insight into the funding position changes between 31 March 2019 and 31 March 2022. Firstly, the changes we expect to happen, which relate mostly to items on the asset side. Then the impact of actual experience, which mainly affects the liabilities.</a:t>
            </a:r>
          </a:p>
          <a:p>
            <a:endParaRPr lang="en-GB"/>
          </a:p>
        </p:txBody>
      </p:sp>
      <p:sp>
        <p:nvSpPr>
          <p:cNvPr id="9" name="TextBox 8">
            <a:extLst>
              <a:ext uri="{FF2B5EF4-FFF2-40B4-BE49-F238E27FC236}">
                <a16:creationId xmlns:a16="http://schemas.microsoft.com/office/drawing/2014/main" id="{E320334E-2D61-4A2E-9FB9-11B99F557E82}"/>
              </a:ext>
            </a:extLst>
          </p:cNvPr>
          <p:cNvSpPr txBox="1"/>
          <p:nvPr/>
        </p:nvSpPr>
        <p:spPr>
          <a:xfrm>
            <a:off x="354087" y="6162742"/>
            <a:ext cx="5586021" cy="215444"/>
          </a:xfrm>
          <a:prstGeom prst="rect">
            <a:avLst/>
          </a:prstGeom>
          <a:noFill/>
        </p:spPr>
        <p:txBody>
          <a:bodyPr wrap="square" rtlCol="0">
            <a:spAutoFit/>
          </a:bodyPr>
          <a:lstStyle/>
          <a:p>
            <a:r>
              <a:rPr lang="en-GB" sz="800" dirty="0"/>
              <a:t>* We have insufficient data to value the impact on the liabilities as a result of transfers in/out</a:t>
            </a:r>
          </a:p>
        </p:txBody>
      </p:sp>
    </p:spTree>
    <p:extLst>
      <p:ext uri="{BB962C8B-B14F-4D97-AF65-F5344CB8AC3E}">
        <p14:creationId xmlns:p14="http://schemas.microsoft.com/office/powerpoint/2010/main" val="3253293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p:txBody>
          <a:bodyPr/>
          <a:lstStyle/>
          <a:p>
            <a:r>
              <a:rPr lang="en-GB"/>
              <a:t>Initial employer results</a:t>
            </a:r>
          </a:p>
        </p:txBody>
      </p:sp>
    </p:spTree>
    <p:extLst>
      <p:ext uri="{BB962C8B-B14F-4D97-AF65-F5344CB8AC3E}">
        <p14:creationId xmlns:p14="http://schemas.microsoft.com/office/powerpoint/2010/main" val="4278070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Focusing on employers</a:t>
            </a:r>
          </a:p>
        </p:txBody>
      </p:sp>
      <p:cxnSp>
        <p:nvCxnSpPr>
          <p:cNvPr id="10" name="Straight Connector 9">
            <a:extLst>
              <a:ext uri="{FF2B5EF4-FFF2-40B4-BE49-F238E27FC236}">
                <a16:creationId xmlns:a16="http://schemas.microsoft.com/office/drawing/2014/main" id="{CE2A9EBA-2899-49F9-B61F-D5C1C308A267}"/>
              </a:ext>
            </a:extLst>
          </p:cNvPr>
          <p:cNvCxnSpPr/>
          <p:nvPr/>
        </p:nvCxnSpPr>
        <p:spPr>
          <a:xfrm>
            <a:off x="7176896"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7" name="Text Placeholder 5">
            <a:extLst>
              <a:ext uri="{FF2B5EF4-FFF2-40B4-BE49-F238E27FC236}">
                <a16:creationId xmlns:a16="http://schemas.microsoft.com/office/drawing/2014/main" id="{6101E053-4D1C-4251-89FF-E26796E9AA2E}"/>
              </a:ext>
            </a:extLst>
          </p:cNvPr>
          <p:cNvSpPr txBox="1">
            <a:spLocks/>
          </p:cNvSpPr>
          <p:nvPr/>
        </p:nvSpPr>
        <p:spPr>
          <a:xfrm>
            <a:off x="469380" y="3302538"/>
            <a:ext cx="4981719" cy="1317949"/>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b="0" dirty="0"/>
              <a:t>The next stage of the valuation has been preparing funding positions and reviewing contribution rates for each employer in the Fund. There is a significant range and diversity of employers, so we work with the Fund to make sure the funding strategy recognises this diversity and is flexible enough to cater for employers’ differences.</a:t>
            </a:r>
          </a:p>
          <a:p>
            <a:r>
              <a:rPr lang="en-GB" sz="1200" b="0" dirty="0">
                <a:solidFill>
                  <a:schemeClr val="accent5"/>
                </a:solidFill>
              </a:rPr>
              <a:t>The funding strategy statement is issued out for consultation alongside the employer level valuation results.</a:t>
            </a:r>
            <a:endParaRPr lang="en-GB" sz="1100" dirty="0">
              <a:solidFill>
                <a:schemeClr val="accent5"/>
              </a:solidFill>
            </a:endParaRPr>
          </a:p>
        </p:txBody>
      </p:sp>
      <p:sp>
        <p:nvSpPr>
          <p:cNvPr id="8" name="Text Placeholder 5">
            <a:extLst>
              <a:ext uri="{FF2B5EF4-FFF2-40B4-BE49-F238E27FC236}">
                <a16:creationId xmlns:a16="http://schemas.microsoft.com/office/drawing/2014/main" id="{6CB7B78A-D8BB-4684-BFB1-02667E52F0CE}"/>
              </a:ext>
            </a:extLst>
          </p:cNvPr>
          <p:cNvSpPr txBox="1">
            <a:spLocks/>
          </p:cNvSpPr>
          <p:nvPr/>
        </p:nvSpPr>
        <p:spPr>
          <a:xfrm>
            <a:off x="469381" y="2173460"/>
            <a:ext cx="4981719" cy="843481"/>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b="0" dirty="0"/>
              <a:t>Whole-fund level results give a important overview of the Fund’s health but are not the valuation’s most important output.</a:t>
            </a:r>
            <a:endParaRPr lang="en-GB" sz="1100" dirty="0">
              <a:solidFill>
                <a:schemeClr val="accent5"/>
              </a:solidFill>
            </a:endParaRPr>
          </a:p>
        </p:txBody>
      </p:sp>
      <p:sp>
        <p:nvSpPr>
          <p:cNvPr id="6" name="Text Num Employers">
            <a:extLst>
              <a:ext uri="{FF2B5EF4-FFF2-40B4-BE49-F238E27FC236}">
                <a16:creationId xmlns:a16="http://schemas.microsoft.com/office/drawing/2014/main" id="{1251E449-9EC9-4212-A4C7-CD29CFD184A0}"/>
              </a:ext>
            </a:extLst>
          </p:cNvPr>
          <p:cNvSpPr>
            <a:spLocks noGrp="1"/>
          </p:cNvSpPr>
          <p:nvPr>
            <p:ph type="body" sz="quarter" idx="10"/>
          </p:nvPr>
        </p:nvSpPr>
        <p:spPr>
          <a:xfrm>
            <a:off x="478906" y="2613171"/>
            <a:ext cx="4981719" cy="609600"/>
          </a:xfrm>
        </p:spPr>
        <p:txBody>
          <a:bodyPr/>
          <a:lstStyle/>
          <a:p>
            <a:r>
              <a:rPr lang="en-GB" sz="1200" b="0" dirty="0"/>
              <a:t>The Fund is funded at individual employer level. Each employer (or pooled group of employers) is responsible for funding the benefits earned by their current and ex-staff. </a:t>
            </a:r>
          </a:p>
        </p:txBody>
      </p:sp>
      <p:sp>
        <p:nvSpPr>
          <p:cNvPr id="9" name="TextBox 8">
            <a:extLst>
              <a:ext uri="{FF2B5EF4-FFF2-40B4-BE49-F238E27FC236}">
                <a16:creationId xmlns:a16="http://schemas.microsoft.com/office/drawing/2014/main" id="{6D77782E-A889-4D1D-8D09-DCD9566048B7}"/>
              </a:ext>
            </a:extLst>
          </p:cNvPr>
          <p:cNvSpPr txBox="1"/>
          <p:nvPr/>
        </p:nvSpPr>
        <p:spPr>
          <a:xfrm>
            <a:off x="5924661" y="2042338"/>
            <a:ext cx="4981719" cy="276999"/>
          </a:xfrm>
          <a:prstGeom prst="rect">
            <a:avLst/>
          </a:prstGeom>
          <a:noFill/>
        </p:spPr>
        <p:txBody>
          <a:bodyPr wrap="square" rtlCol="0">
            <a:spAutoFit/>
          </a:bodyPr>
          <a:lstStyle/>
          <a:p>
            <a:r>
              <a:rPr lang="en-GB" sz="1200" b="1" dirty="0"/>
              <a:t>Fund employers by type </a:t>
            </a:r>
          </a:p>
        </p:txBody>
      </p:sp>
      <p:grpSp>
        <p:nvGrpSpPr>
          <p:cNvPr id="3" name="Group 2">
            <a:extLst>
              <a:ext uri="{FF2B5EF4-FFF2-40B4-BE49-F238E27FC236}">
                <a16:creationId xmlns:a16="http://schemas.microsoft.com/office/drawing/2014/main" id="{EA881CF7-A762-4ECF-AC83-9FDEA0AF7253}"/>
              </a:ext>
            </a:extLst>
          </p:cNvPr>
          <p:cNvGrpSpPr/>
          <p:nvPr/>
        </p:nvGrpSpPr>
        <p:grpSpPr>
          <a:xfrm>
            <a:off x="5609485" y="2319337"/>
            <a:ext cx="6237486" cy="3303458"/>
            <a:chOff x="5722374" y="2778206"/>
            <a:chExt cx="6237486" cy="3303458"/>
          </a:xfrm>
        </p:grpSpPr>
        <p:pic>
          <p:nvPicPr>
            <p:cNvPr id="11" name="Picture 10">
              <a:extLst>
                <a:ext uri="{FF2B5EF4-FFF2-40B4-BE49-F238E27FC236}">
                  <a16:creationId xmlns:a16="http://schemas.microsoft.com/office/drawing/2014/main" id="{1489AF6C-F408-4810-8E58-2DC90D23058C}"/>
                </a:ext>
              </a:extLst>
            </p:cNvPr>
            <p:cNvPicPr>
              <a:picLocks noChangeAspect="1"/>
            </p:cNvPicPr>
            <p:nvPr/>
          </p:nvPicPr>
          <p:blipFill>
            <a:blip r:embed="rId2"/>
            <a:stretch>
              <a:fillRect/>
            </a:stretch>
          </p:blipFill>
          <p:spPr>
            <a:xfrm>
              <a:off x="5722374" y="2778206"/>
              <a:ext cx="6237486" cy="3303458"/>
            </a:xfrm>
            <a:prstGeom prst="rect">
              <a:avLst/>
            </a:prstGeom>
          </p:spPr>
        </p:pic>
        <p:pic>
          <p:nvPicPr>
            <p:cNvPr id="5" name="Graphic 4" descr="Meeting with solid fill">
              <a:extLst>
                <a:ext uri="{FF2B5EF4-FFF2-40B4-BE49-F238E27FC236}">
                  <a16:creationId xmlns:a16="http://schemas.microsoft.com/office/drawing/2014/main" id="{1D394A24-8573-4027-9D07-B8E6EE04DB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56363" y="3108539"/>
              <a:ext cx="508007" cy="508007"/>
            </a:xfrm>
            <a:prstGeom prst="rect">
              <a:avLst/>
            </a:prstGeom>
          </p:spPr>
        </p:pic>
        <p:pic>
          <p:nvPicPr>
            <p:cNvPr id="12" name="Graphic 11" descr="Graduation cap outline">
              <a:extLst>
                <a:ext uri="{FF2B5EF4-FFF2-40B4-BE49-F238E27FC236}">
                  <a16:creationId xmlns:a16="http://schemas.microsoft.com/office/drawing/2014/main" id="{118CA322-5A87-4816-87E0-DEC097F6D4E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03157" y="4853303"/>
              <a:ext cx="508007" cy="508007"/>
            </a:xfrm>
            <a:prstGeom prst="rect">
              <a:avLst/>
            </a:prstGeom>
          </p:spPr>
        </p:pic>
        <p:pic>
          <p:nvPicPr>
            <p:cNvPr id="14" name="Graphic 13" descr="Diploma roll with solid fill">
              <a:extLst>
                <a:ext uri="{FF2B5EF4-FFF2-40B4-BE49-F238E27FC236}">
                  <a16:creationId xmlns:a16="http://schemas.microsoft.com/office/drawing/2014/main" id="{7F32801B-03A9-41B1-B1F8-19780CFD916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894293" y="3429000"/>
              <a:ext cx="508007" cy="508007"/>
            </a:xfrm>
            <a:prstGeom prst="rect">
              <a:avLst/>
            </a:prstGeom>
          </p:spPr>
        </p:pic>
        <p:pic>
          <p:nvPicPr>
            <p:cNvPr id="18" name="Graphic 17" descr="Construction worker female with solid fill">
              <a:extLst>
                <a:ext uri="{FF2B5EF4-FFF2-40B4-BE49-F238E27FC236}">
                  <a16:creationId xmlns:a16="http://schemas.microsoft.com/office/drawing/2014/main" id="{0117227C-8FB9-401F-ACD7-E3AD9F380A0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044640" y="4037268"/>
              <a:ext cx="508007" cy="508007"/>
            </a:xfrm>
            <a:prstGeom prst="rect">
              <a:avLst/>
            </a:prstGeom>
          </p:spPr>
        </p:pic>
        <p:pic>
          <p:nvPicPr>
            <p:cNvPr id="20" name="Graphic 19" descr="Care with solid fill">
              <a:extLst>
                <a:ext uri="{FF2B5EF4-FFF2-40B4-BE49-F238E27FC236}">
                  <a16:creationId xmlns:a16="http://schemas.microsoft.com/office/drawing/2014/main" id="{D1DD2711-39A7-43D5-8814-B58AB53B899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862449" y="4500527"/>
              <a:ext cx="508640" cy="508640"/>
            </a:xfrm>
            <a:prstGeom prst="rect">
              <a:avLst/>
            </a:prstGeom>
          </p:spPr>
        </p:pic>
      </p:grpSp>
      <p:sp>
        <p:nvSpPr>
          <p:cNvPr id="17" name="Rectangle: Rounded Corners 16">
            <a:extLst>
              <a:ext uri="{FF2B5EF4-FFF2-40B4-BE49-F238E27FC236}">
                <a16:creationId xmlns:a16="http://schemas.microsoft.com/office/drawing/2014/main" id="{63F44642-D6E0-473B-9D60-129533E5AC05}"/>
              </a:ext>
            </a:extLst>
          </p:cNvPr>
          <p:cNvSpPr/>
          <p:nvPr/>
        </p:nvSpPr>
        <p:spPr>
          <a:xfrm>
            <a:off x="2509427" y="5931552"/>
            <a:ext cx="6830468" cy="404694"/>
          </a:xfrm>
          <a:prstGeom prst="roundRect">
            <a:avLst>
              <a:gd name="adj" fmla="val 50000"/>
            </a:avLst>
          </a:prstGeom>
          <a:noFill/>
          <a:ln w="25400">
            <a:gradFill>
              <a:gsLst>
                <a:gs pos="0">
                  <a:schemeClr val="accent2"/>
                </a:gs>
                <a:gs pos="100000">
                  <a:schemeClr val="accent1"/>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GB" dirty="0">
                <a:solidFill>
                  <a:srgbClr val="455560"/>
                </a:solidFill>
              </a:rPr>
              <a:t>Ensure funding plan is appropriate for each employer</a:t>
            </a:r>
          </a:p>
        </p:txBody>
      </p:sp>
    </p:spTree>
    <p:extLst>
      <p:ext uri="{BB962C8B-B14F-4D97-AF65-F5344CB8AC3E}">
        <p14:creationId xmlns:p14="http://schemas.microsoft.com/office/powerpoint/2010/main" val="1813554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Capturing the diversity in funding calculations</a:t>
            </a:r>
          </a:p>
        </p:txBody>
      </p:sp>
      <p:sp>
        <p:nvSpPr>
          <p:cNvPr id="6" name="Text Placeholder 5">
            <a:extLst>
              <a:ext uri="{FF2B5EF4-FFF2-40B4-BE49-F238E27FC236}">
                <a16:creationId xmlns:a16="http://schemas.microsoft.com/office/drawing/2014/main" id="{6D9A4006-CFA9-4FED-B81E-26FC3B65F187}"/>
              </a:ext>
            </a:extLst>
          </p:cNvPr>
          <p:cNvSpPr>
            <a:spLocks noGrp="1"/>
          </p:cNvSpPr>
          <p:nvPr>
            <p:ph type="body" sz="quarter" idx="10"/>
          </p:nvPr>
        </p:nvSpPr>
        <p:spPr>
          <a:xfrm>
            <a:off x="550863" y="2215118"/>
            <a:ext cx="5240337" cy="4032250"/>
          </a:xfrm>
        </p:spPr>
        <p:txBody>
          <a:bodyPr/>
          <a:lstStyle/>
          <a:p>
            <a:r>
              <a:rPr lang="en-GB" sz="1200" b="0"/>
              <a:t>Employer diversity is not restricted to type and size – even for smaller employers, there are significant differences in funding positions and contribution rates. This may be due to previous decisions, for example early retirement experience, pay awards, level of contributions paid, or because the membership varies.</a:t>
            </a:r>
          </a:p>
          <a:p>
            <a:r>
              <a:rPr lang="en-GB" sz="1200" b="0"/>
              <a:t>Life expectancy is a good example of the diversity of membership. Studies show it can vary between members due to factors like socio-economic status and retirement health. Using Club Vita to set a baseline life expectancy assumption captures this individual member variation. That means the liabilities and contribution rates better reflect the Fund’s, and each employer’s, membership.</a:t>
            </a:r>
          </a:p>
        </p:txBody>
      </p:sp>
      <p:cxnSp>
        <p:nvCxnSpPr>
          <p:cNvPr id="19" name="Straight Connector 18">
            <a:extLst>
              <a:ext uri="{FF2B5EF4-FFF2-40B4-BE49-F238E27FC236}">
                <a16:creationId xmlns:a16="http://schemas.microsoft.com/office/drawing/2014/main" id="{5393D125-E086-4CB4-8153-ECC009E7C49C}"/>
              </a:ext>
            </a:extLst>
          </p:cNvPr>
          <p:cNvCxnSpPr/>
          <p:nvPr/>
        </p:nvCxnSpPr>
        <p:spPr>
          <a:xfrm>
            <a:off x="7184541"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C4C39F92-5F67-47B8-9624-043E7D7A82CB}"/>
              </a:ext>
            </a:extLst>
          </p:cNvPr>
          <p:cNvSpPr>
            <a:spLocks noGrp="1"/>
          </p:cNvSpPr>
          <p:nvPr>
            <p:ph type="body" sz="quarter" idx="11"/>
          </p:nvPr>
        </p:nvSpPr>
        <p:spPr>
          <a:xfrm>
            <a:off x="6387813" y="2133600"/>
            <a:ext cx="5547009" cy="4032250"/>
          </a:xfrm>
        </p:spPr>
        <p:txBody>
          <a:bodyPr/>
          <a:lstStyle/>
          <a:p>
            <a:pPr lvl="2">
              <a:spcAft>
                <a:spcPts val="1200"/>
              </a:spcAft>
            </a:pPr>
            <a:r>
              <a:rPr lang="en-GB" sz="1200" b="1"/>
              <a:t>Difference in average life expectancy (from fund average) at employer level</a:t>
            </a:r>
            <a:endParaRPr lang="en-GB" sz="1200" b="1">
              <a:highlight>
                <a:srgbClr val="FFFF00"/>
              </a:highlight>
            </a:endParaRPr>
          </a:p>
          <a:p>
            <a:endParaRPr lang="en-GB" sz="1200"/>
          </a:p>
        </p:txBody>
      </p:sp>
      <p:sp>
        <p:nvSpPr>
          <p:cNvPr id="8" name="TextBox 7">
            <a:extLst>
              <a:ext uri="{FF2B5EF4-FFF2-40B4-BE49-F238E27FC236}">
                <a16:creationId xmlns:a16="http://schemas.microsoft.com/office/drawing/2014/main" id="{65874E3C-CE4C-48BA-B3D3-0025D09A74B2}"/>
              </a:ext>
            </a:extLst>
          </p:cNvPr>
          <p:cNvSpPr txBox="1"/>
          <p:nvPr/>
        </p:nvSpPr>
        <p:spPr>
          <a:xfrm>
            <a:off x="6384271" y="5785703"/>
            <a:ext cx="5550551" cy="461665"/>
          </a:xfrm>
          <a:prstGeom prst="rect">
            <a:avLst/>
          </a:prstGeom>
          <a:noFill/>
        </p:spPr>
        <p:txBody>
          <a:bodyPr wrap="square" rtlCol="0">
            <a:spAutoFit/>
          </a:bodyPr>
          <a:lstStyle/>
          <a:p>
            <a:r>
              <a:rPr lang="en-GB" sz="1200" i="1"/>
              <a:t>Most employers are grouped around a central cluster; outliers will have a relatively larger proportion of members in higher/lower socio-economic groups. </a:t>
            </a:r>
          </a:p>
        </p:txBody>
      </p:sp>
      <p:sp>
        <p:nvSpPr>
          <p:cNvPr id="9" name="TextBox 8">
            <a:extLst>
              <a:ext uri="{FF2B5EF4-FFF2-40B4-BE49-F238E27FC236}">
                <a16:creationId xmlns:a16="http://schemas.microsoft.com/office/drawing/2014/main" id="{81710188-1F04-4EF8-A7B3-5C5E0EC8776D}"/>
              </a:ext>
            </a:extLst>
          </p:cNvPr>
          <p:cNvSpPr txBox="1"/>
          <p:nvPr/>
        </p:nvSpPr>
        <p:spPr>
          <a:xfrm>
            <a:off x="6804192" y="6466111"/>
            <a:ext cx="3361283" cy="338554"/>
          </a:xfrm>
          <a:prstGeom prst="rect">
            <a:avLst/>
          </a:prstGeom>
          <a:noFill/>
        </p:spPr>
        <p:txBody>
          <a:bodyPr wrap="square" rtlCol="0">
            <a:spAutoFit/>
          </a:bodyPr>
          <a:lstStyle/>
          <a:p>
            <a:r>
              <a:rPr lang="en-GB" sz="800"/>
              <a:t>Results are based on initial draft employer results. These may change during the employer results preparation stage of the valuation.</a:t>
            </a:r>
          </a:p>
        </p:txBody>
      </p:sp>
      <p:pic>
        <p:nvPicPr>
          <p:cNvPr id="3" name="Picture 4" descr="Chart, scatter chart&#10;&#10;Description automatically generated">
            <a:extLst>
              <a:ext uri="{FF2B5EF4-FFF2-40B4-BE49-F238E27FC236}">
                <a16:creationId xmlns:a16="http://schemas.microsoft.com/office/drawing/2014/main" id="{EBE22287-A7A4-35FF-380D-D24605E732AC}"/>
              </a:ext>
            </a:extLst>
          </p:cNvPr>
          <p:cNvPicPr>
            <a:picLocks noChangeAspect="1"/>
          </p:cNvPicPr>
          <p:nvPr/>
        </p:nvPicPr>
        <p:blipFill>
          <a:blip r:embed="rId2"/>
          <a:stretch>
            <a:fillRect/>
          </a:stretch>
        </p:blipFill>
        <p:spPr>
          <a:xfrm>
            <a:off x="6388183" y="2472800"/>
            <a:ext cx="5549826" cy="3364703"/>
          </a:xfrm>
          <a:prstGeom prst="rect">
            <a:avLst/>
          </a:prstGeom>
        </p:spPr>
      </p:pic>
    </p:spTree>
    <p:extLst>
      <p:ext uri="{BB962C8B-B14F-4D97-AF65-F5344CB8AC3E}">
        <p14:creationId xmlns:p14="http://schemas.microsoft.com/office/powerpoint/2010/main" val="3773324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a:xfrm>
            <a:off x="550862" y="1250605"/>
            <a:ext cx="11090275" cy="458642"/>
          </a:xfrm>
        </p:spPr>
        <p:txBody>
          <a:bodyPr>
            <a:normAutofit fontScale="90000"/>
          </a:bodyPr>
          <a:lstStyle/>
          <a:p>
            <a:r>
              <a:rPr lang="en-GB"/>
              <a:t>Contents</a:t>
            </a:r>
          </a:p>
        </p:txBody>
      </p:sp>
      <p:graphicFrame>
        <p:nvGraphicFramePr>
          <p:cNvPr id="8" name="Table 8">
            <a:extLst>
              <a:ext uri="{FF2B5EF4-FFF2-40B4-BE49-F238E27FC236}">
                <a16:creationId xmlns:a16="http://schemas.microsoft.com/office/drawing/2014/main" id="{4B542029-B6C9-40B5-B7E2-C9748854EA97}"/>
              </a:ext>
            </a:extLst>
          </p:cNvPr>
          <p:cNvGraphicFramePr>
            <a:graphicFrameLocks noGrp="1"/>
          </p:cNvGraphicFramePr>
          <p:nvPr>
            <p:extLst>
              <p:ext uri="{D42A27DB-BD31-4B8C-83A1-F6EECF244321}">
                <p14:modId xmlns:p14="http://schemas.microsoft.com/office/powerpoint/2010/main" val="4116365091"/>
              </p:ext>
            </p:extLst>
          </p:nvPr>
        </p:nvGraphicFramePr>
        <p:xfrm>
          <a:off x="550862" y="2458528"/>
          <a:ext cx="9214240" cy="3337560"/>
        </p:xfrm>
        <a:graphic>
          <a:graphicData uri="http://schemas.openxmlformats.org/drawingml/2006/table">
            <a:tbl>
              <a:tblPr firstRow="1" bandRow="1">
                <a:tableStyleId>{5C22544A-7EE6-4342-B048-85BDC9FD1C3A}</a:tableStyleId>
              </a:tblPr>
              <a:tblGrid>
                <a:gridCol w="7532089">
                  <a:extLst>
                    <a:ext uri="{9D8B030D-6E8A-4147-A177-3AD203B41FA5}">
                      <a16:colId xmlns:a16="http://schemas.microsoft.com/office/drawing/2014/main" val="3484092146"/>
                    </a:ext>
                  </a:extLst>
                </a:gridCol>
                <a:gridCol w="1682151">
                  <a:extLst>
                    <a:ext uri="{9D8B030D-6E8A-4147-A177-3AD203B41FA5}">
                      <a16:colId xmlns:a16="http://schemas.microsoft.com/office/drawing/2014/main" val="200478939"/>
                    </a:ext>
                  </a:extLst>
                </a:gridCol>
              </a:tblGrid>
              <a:tr h="370840">
                <a:tc>
                  <a:txBody>
                    <a:bodyPr/>
                    <a:lstStyle/>
                    <a:p>
                      <a:endParaRPr lang="en-GB" sz="1600">
                        <a:solidFill>
                          <a:schemeClr val="accent5"/>
                        </a:solidFill>
                      </a:endParaRPr>
                    </a:p>
                  </a:txBody>
                  <a:tcPr>
                    <a:lnB w="6350" cap="flat" cmpd="sng" algn="ctr">
                      <a:solidFill>
                        <a:schemeClr val="tx1"/>
                      </a:solidFill>
                      <a:prstDash val="solid"/>
                      <a:round/>
                      <a:headEnd type="none" w="med" len="med"/>
                      <a:tailEnd type="none" w="med" len="med"/>
                    </a:lnB>
                    <a:noFill/>
                  </a:tcPr>
                </a:tc>
                <a:tc>
                  <a:txBody>
                    <a:bodyPr/>
                    <a:lstStyle/>
                    <a:p>
                      <a:pPr algn="ctr"/>
                      <a:r>
                        <a:rPr lang="en-GB" sz="1600">
                          <a:solidFill>
                            <a:schemeClr val="accent5"/>
                          </a:solidFill>
                        </a:rPr>
                        <a:t>Page</a:t>
                      </a:r>
                    </a:p>
                  </a:txBody>
                  <a:tcP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5210277"/>
                  </a:ext>
                </a:extLst>
              </a:tr>
              <a:tr h="370840">
                <a:tc>
                  <a:txBody>
                    <a:bodyPr/>
                    <a:lstStyle/>
                    <a:p>
                      <a:endParaRPr lang="en-GB" sz="1600" dirty="0">
                        <a:solidFill>
                          <a:schemeClr val="accent5"/>
                        </a:solidFill>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en-GB" sz="1600" b="1" dirty="0">
                        <a:solidFill>
                          <a:schemeClr val="accent5"/>
                        </a:solidFill>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8891136"/>
                  </a:ext>
                </a:extLst>
              </a:tr>
              <a:tr h="370840">
                <a:tc>
                  <a:txBody>
                    <a:bodyPr/>
                    <a:lstStyle/>
                    <a:p>
                      <a:r>
                        <a:rPr lang="en-GB" sz="1600">
                          <a:solidFill>
                            <a:schemeClr val="accent5"/>
                          </a:solidFill>
                        </a:rPr>
                        <a:t>Valuation process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6809784"/>
                  </a:ext>
                </a:extLst>
              </a:tr>
              <a:tr h="370840">
                <a:tc>
                  <a:txBody>
                    <a:bodyPr/>
                    <a:lstStyle/>
                    <a:p>
                      <a:r>
                        <a:rPr lang="en-GB" sz="1600">
                          <a:solidFill>
                            <a:schemeClr val="accent5"/>
                          </a:solidFill>
                        </a:rPr>
                        <a:t>Data and assumptions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8</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749933"/>
                  </a:ext>
                </a:extLst>
              </a:tr>
              <a:tr h="370840">
                <a:tc>
                  <a:txBody>
                    <a:bodyPr/>
                    <a:lstStyle/>
                    <a:p>
                      <a:r>
                        <a:rPr lang="en-GB" sz="1600">
                          <a:solidFill>
                            <a:schemeClr val="accent5"/>
                          </a:solidFill>
                        </a:rPr>
                        <a:t>Fund-level results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13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4798342"/>
                  </a:ext>
                </a:extLst>
              </a:tr>
              <a:tr h="370840">
                <a:tc>
                  <a:txBody>
                    <a:bodyPr/>
                    <a:lstStyle/>
                    <a:p>
                      <a:r>
                        <a:rPr lang="en-GB" sz="1600">
                          <a:solidFill>
                            <a:schemeClr val="accent5"/>
                          </a:solidFill>
                        </a:rPr>
                        <a:t>Initial employer results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17</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1677165"/>
                  </a:ext>
                </a:extLst>
              </a:tr>
              <a:tr h="370840">
                <a:tc>
                  <a:txBody>
                    <a:bodyPr/>
                    <a:lstStyle/>
                    <a:p>
                      <a:r>
                        <a:rPr lang="en-GB" sz="1600" dirty="0">
                          <a:solidFill>
                            <a:schemeClr val="accent5"/>
                          </a:solidFill>
                        </a:rPr>
                        <a:t>Next steps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22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9727113"/>
                  </a:ext>
                </a:extLst>
              </a:tr>
              <a:tr h="370840">
                <a:tc>
                  <a:txBody>
                    <a:bodyPr/>
                    <a:lstStyle/>
                    <a:p>
                      <a:r>
                        <a:rPr lang="en-GB" sz="1600">
                          <a:solidFill>
                            <a:schemeClr val="accent5"/>
                          </a:solidFill>
                        </a:rPr>
                        <a:t>Appendices</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GB" sz="1600" b="1" dirty="0">
                          <a:solidFill>
                            <a:schemeClr val="accent5"/>
                          </a:solidFill>
                        </a:rPr>
                        <a:t>24</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1424854"/>
                  </a:ext>
                </a:extLst>
              </a:tr>
              <a:tr h="370840">
                <a:tc>
                  <a:txBody>
                    <a:bodyPr/>
                    <a:lstStyle/>
                    <a:p>
                      <a:endParaRPr lang="en-GB" sz="1600">
                        <a:solidFill>
                          <a:schemeClr val="accent5"/>
                        </a:solidFill>
                      </a:endParaRPr>
                    </a:p>
                  </a:txBody>
                  <a:tcPr>
                    <a:lnT w="6350" cap="flat" cmpd="sng" algn="ctr">
                      <a:solidFill>
                        <a:schemeClr val="tx1"/>
                      </a:solidFill>
                      <a:prstDash val="solid"/>
                      <a:round/>
                      <a:headEnd type="none" w="med" len="med"/>
                      <a:tailEnd type="none" w="med" len="med"/>
                    </a:lnT>
                    <a:noFill/>
                  </a:tcPr>
                </a:tc>
                <a:tc>
                  <a:txBody>
                    <a:bodyPr/>
                    <a:lstStyle/>
                    <a:p>
                      <a:pPr algn="ctr"/>
                      <a:endParaRPr lang="en-GB" sz="1600" b="1" dirty="0">
                        <a:solidFill>
                          <a:schemeClr val="accent5"/>
                        </a:solidFill>
                        <a:highlight>
                          <a:srgbClr val="FFFF00"/>
                        </a:highlight>
                      </a:endParaRPr>
                    </a:p>
                  </a:txBody>
                  <a:tcPr>
                    <a:lnT w="63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848527264"/>
                  </a:ext>
                </a:extLst>
              </a:tr>
            </a:tbl>
          </a:graphicData>
        </a:graphic>
      </p:graphicFrame>
      <p:cxnSp>
        <p:nvCxnSpPr>
          <p:cNvPr id="6" name="Straight Connector 5">
            <a:extLst>
              <a:ext uri="{FF2B5EF4-FFF2-40B4-BE49-F238E27FC236}">
                <a16:creationId xmlns:a16="http://schemas.microsoft.com/office/drawing/2014/main" id="{0CFF4518-6A09-4562-A7C0-2CEBE4C36E78}"/>
              </a:ext>
            </a:extLst>
          </p:cNvPr>
          <p:cNvCxnSpPr/>
          <p:nvPr userDrawn="1"/>
        </p:nvCxnSpPr>
        <p:spPr>
          <a:xfrm>
            <a:off x="2289057"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3379616-8012-4C1E-AE1E-7B730A2293A8}"/>
              </a:ext>
            </a:extLst>
          </p:cNvPr>
          <p:cNvSpPr txBox="1"/>
          <p:nvPr/>
        </p:nvSpPr>
        <p:spPr>
          <a:xfrm>
            <a:off x="455971" y="831080"/>
            <a:ext cx="3239729" cy="230832"/>
          </a:xfrm>
          <a:prstGeom prst="rect">
            <a:avLst/>
          </a:prstGeom>
          <a:noFill/>
        </p:spPr>
        <p:txBody>
          <a:bodyPr wrap="square" rtlCol="0">
            <a:spAutoFit/>
          </a:bodyPr>
          <a:lstStyle/>
          <a:p>
            <a:r>
              <a:rPr lang="en-GB" sz="900" b="1" i="1">
                <a:gradFill>
                  <a:gsLst>
                    <a:gs pos="100000">
                      <a:schemeClr val="accent2"/>
                    </a:gs>
                    <a:gs pos="0">
                      <a:schemeClr val="accent1"/>
                    </a:gs>
                  </a:gsLst>
                  <a:lin ang="0" scaled="0"/>
                </a:gradFill>
              </a:rPr>
              <a:t>Use the menu bar above to navigate to each section.</a:t>
            </a:r>
          </a:p>
        </p:txBody>
      </p:sp>
    </p:spTree>
    <p:extLst>
      <p:ext uri="{BB962C8B-B14F-4D97-AF65-F5344CB8AC3E}">
        <p14:creationId xmlns:p14="http://schemas.microsoft.com/office/powerpoint/2010/main" val="37066046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Individual employer funding levels</a:t>
            </a:r>
          </a:p>
        </p:txBody>
      </p:sp>
      <p:sp>
        <p:nvSpPr>
          <p:cNvPr id="2" name="Text Placeholder 1">
            <a:extLst>
              <a:ext uri="{FF2B5EF4-FFF2-40B4-BE49-F238E27FC236}">
                <a16:creationId xmlns:a16="http://schemas.microsoft.com/office/drawing/2014/main" id="{6C3D4B6F-09BF-4998-B517-D50B784D4EBC}"/>
              </a:ext>
            </a:extLst>
          </p:cNvPr>
          <p:cNvSpPr>
            <a:spLocks noGrp="1"/>
          </p:cNvSpPr>
          <p:nvPr>
            <p:ph type="body" sz="quarter" idx="10"/>
          </p:nvPr>
        </p:nvSpPr>
        <p:spPr>
          <a:xfrm>
            <a:off x="550863" y="2247370"/>
            <a:ext cx="5437187" cy="4032250"/>
          </a:xfrm>
        </p:spPr>
        <p:txBody>
          <a:bodyPr/>
          <a:lstStyle/>
          <a:p>
            <a:endParaRPr lang="en-GB" sz="1200" b="0" dirty="0"/>
          </a:p>
          <a:p>
            <a:endParaRPr lang="en-GB" sz="1200" b="0" dirty="0"/>
          </a:p>
          <a:p>
            <a:r>
              <a:rPr lang="en-GB" sz="1200" b="0" dirty="0"/>
              <a:t>This chart shows the range of employer funding positions. Each dot represents an employer and shows:</a:t>
            </a:r>
          </a:p>
          <a:p>
            <a:pPr marL="171450" indent="-171450">
              <a:buFont typeface="Arial" panose="020B0604020202020204" pitchFamily="34" charset="0"/>
              <a:buChar char="•"/>
            </a:pPr>
            <a:r>
              <a:rPr lang="en-GB" sz="1200" b="0" dirty="0"/>
              <a:t>The employer’s share of the Fund assets, horizontal scale (NB this is a logarithmic scale, to accommodate the great range in size of employer from smallest to largest).</a:t>
            </a:r>
          </a:p>
          <a:p>
            <a:pPr marL="171450" indent="-171450">
              <a:buFont typeface="Arial" panose="020B0604020202020204" pitchFamily="34" charset="0"/>
              <a:buChar char="•"/>
            </a:pPr>
            <a:r>
              <a:rPr lang="en-GB" sz="1200" b="0" dirty="0"/>
              <a:t>The employer’s funding level on 31 March 2022, vertical scale.</a:t>
            </a:r>
          </a:p>
          <a:p>
            <a:r>
              <a:rPr lang="en-GB" sz="1200" b="0" dirty="0"/>
              <a:t>The red line is the Fund’s overall funding level and shows that it does </a:t>
            </a:r>
            <a:r>
              <a:rPr lang="en-GB" sz="1200" dirty="0"/>
              <a:t>not</a:t>
            </a:r>
            <a:r>
              <a:rPr lang="en-GB" sz="1200" b="0" dirty="0"/>
              <a:t> relate to the average of the employer results. Instead, the whole Fund position is driven by the largest employers (right-hand side of the chart).</a:t>
            </a:r>
          </a:p>
          <a:p>
            <a:r>
              <a:rPr lang="en-GB" sz="1200" b="0" dirty="0"/>
              <a:t>This shows the importance of considering individual employer results as well as the whole Fund position.</a:t>
            </a:r>
          </a:p>
        </p:txBody>
      </p:sp>
      <p:cxnSp>
        <p:nvCxnSpPr>
          <p:cNvPr id="19" name="Straight Connector 18">
            <a:extLst>
              <a:ext uri="{FF2B5EF4-FFF2-40B4-BE49-F238E27FC236}">
                <a16:creationId xmlns:a16="http://schemas.microsoft.com/office/drawing/2014/main" id="{5393D125-E086-4CB4-8153-ECC009E7C49C}"/>
              </a:ext>
            </a:extLst>
          </p:cNvPr>
          <p:cNvCxnSpPr/>
          <p:nvPr/>
        </p:nvCxnSpPr>
        <p:spPr>
          <a:xfrm>
            <a:off x="7184541"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8" name="Text Individual Employers">
            <a:extLst>
              <a:ext uri="{FF2B5EF4-FFF2-40B4-BE49-F238E27FC236}">
                <a16:creationId xmlns:a16="http://schemas.microsoft.com/office/drawing/2014/main" id="{B9C40623-3541-4962-B4DD-CA5C64FDA3BD}"/>
              </a:ext>
            </a:extLst>
          </p:cNvPr>
          <p:cNvSpPr txBox="1"/>
          <p:nvPr/>
        </p:nvSpPr>
        <p:spPr>
          <a:xfrm>
            <a:off x="462915" y="1980420"/>
            <a:ext cx="5525135" cy="830997"/>
          </a:xfrm>
          <a:prstGeom prst="rect">
            <a:avLst/>
          </a:prstGeom>
          <a:noFill/>
        </p:spPr>
        <p:txBody>
          <a:bodyPr wrap="square">
            <a:spAutoFit/>
          </a:bodyPr>
          <a:lstStyle/>
          <a:p>
            <a:r>
              <a:rPr lang="en-GB" sz="1200" b="0" dirty="0"/>
              <a:t>The Fund is composed of over 300 employers with active members. Each employer (or pooled group of employers) has its own funding position and contribution plan. The Fund’s overall funding position is the combination of all these employers’ results.</a:t>
            </a:r>
          </a:p>
        </p:txBody>
      </p:sp>
      <p:sp>
        <p:nvSpPr>
          <p:cNvPr id="9" name="Text Placeholder 4">
            <a:extLst>
              <a:ext uri="{FF2B5EF4-FFF2-40B4-BE49-F238E27FC236}">
                <a16:creationId xmlns:a16="http://schemas.microsoft.com/office/drawing/2014/main" id="{818D3E9B-533C-43A5-9310-424DC29F1413}"/>
              </a:ext>
            </a:extLst>
          </p:cNvPr>
          <p:cNvSpPr>
            <a:spLocks noGrp="1"/>
          </p:cNvSpPr>
          <p:nvPr>
            <p:ph type="body" sz="quarter" idx="11"/>
          </p:nvPr>
        </p:nvSpPr>
        <p:spPr>
          <a:xfrm>
            <a:off x="6387813" y="2018034"/>
            <a:ext cx="5437187" cy="4032250"/>
          </a:xfrm>
        </p:spPr>
        <p:txBody>
          <a:bodyPr/>
          <a:lstStyle/>
          <a:p>
            <a:pPr lvl="2">
              <a:spcAft>
                <a:spcPts val="1200"/>
              </a:spcAft>
            </a:pPr>
            <a:r>
              <a:rPr lang="en-GB" sz="1200" b="1"/>
              <a:t>Employer funding level vs asset share</a:t>
            </a:r>
          </a:p>
          <a:p>
            <a:endParaRPr lang="en-GB" sz="1200"/>
          </a:p>
        </p:txBody>
      </p:sp>
      <p:sp>
        <p:nvSpPr>
          <p:cNvPr id="10" name="TextBox 9">
            <a:extLst>
              <a:ext uri="{FF2B5EF4-FFF2-40B4-BE49-F238E27FC236}">
                <a16:creationId xmlns:a16="http://schemas.microsoft.com/office/drawing/2014/main" id="{2303A79B-A475-4D9B-885C-D053455B352B}"/>
              </a:ext>
            </a:extLst>
          </p:cNvPr>
          <p:cNvSpPr txBox="1"/>
          <p:nvPr/>
        </p:nvSpPr>
        <p:spPr>
          <a:xfrm>
            <a:off x="6804192" y="6466111"/>
            <a:ext cx="3361283" cy="338554"/>
          </a:xfrm>
          <a:prstGeom prst="rect">
            <a:avLst/>
          </a:prstGeom>
          <a:noFill/>
        </p:spPr>
        <p:txBody>
          <a:bodyPr wrap="square" rtlCol="0">
            <a:spAutoFit/>
          </a:bodyPr>
          <a:lstStyle/>
          <a:p>
            <a:r>
              <a:rPr lang="en-GB" sz="800"/>
              <a:t>Results are based on initial draft employer results. These may change during the employer results preparation stage of the valuation.</a:t>
            </a:r>
          </a:p>
        </p:txBody>
      </p:sp>
      <p:pic>
        <p:nvPicPr>
          <p:cNvPr id="5" name="Picture 4">
            <a:extLst>
              <a:ext uri="{FF2B5EF4-FFF2-40B4-BE49-F238E27FC236}">
                <a16:creationId xmlns:a16="http://schemas.microsoft.com/office/drawing/2014/main" id="{A60D3BCA-D327-4C24-B20E-E62A6B94B957}"/>
              </a:ext>
            </a:extLst>
          </p:cNvPr>
          <p:cNvPicPr>
            <a:picLocks noChangeAspect="1"/>
          </p:cNvPicPr>
          <p:nvPr/>
        </p:nvPicPr>
        <p:blipFill>
          <a:blip r:embed="rId2"/>
          <a:stretch>
            <a:fillRect/>
          </a:stretch>
        </p:blipFill>
        <p:spPr>
          <a:xfrm>
            <a:off x="6203952" y="2476706"/>
            <a:ext cx="5886450" cy="3573578"/>
          </a:xfrm>
          <a:prstGeom prst="rect">
            <a:avLst/>
          </a:prstGeom>
        </p:spPr>
      </p:pic>
    </p:spTree>
    <p:extLst>
      <p:ext uri="{BB962C8B-B14F-4D97-AF65-F5344CB8AC3E}">
        <p14:creationId xmlns:p14="http://schemas.microsoft.com/office/powerpoint/2010/main" val="3934109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dirty="0"/>
              <a:t>Looking to the future</a:t>
            </a:r>
          </a:p>
        </p:txBody>
      </p:sp>
      <p:sp>
        <p:nvSpPr>
          <p:cNvPr id="6" name="Rectangle 3">
            <a:extLst>
              <a:ext uri="{FF2B5EF4-FFF2-40B4-BE49-F238E27FC236}">
                <a16:creationId xmlns:a16="http://schemas.microsoft.com/office/drawing/2014/main" id="{76123A2C-BE88-45CC-9381-CE822C1E2604}"/>
              </a:ext>
            </a:extLst>
          </p:cNvPr>
          <p:cNvSpPr>
            <a:spLocks noChangeArrowheads="1"/>
          </p:cNvSpPr>
          <p:nvPr/>
        </p:nvSpPr>
        <p:spPr bwMode="auto">
          <a:xfrm>
            <a:off x="776726" y="4982431"/>
            <a:ext cx="1331913" cy="981731"/>
          </a:xfrm>
          <a:prstGeom prst="rect">
            <a:avLst/>
          </a:prstGeom>
          <a:solidFill>
            <a:srgbClr val="3FA6CC"/>
          </a:solidFill>
          <a:ln w="9525" algn="ctr">
            <a:noFill/>
            <a:miter lim="800000"/>
            <a:headEnd/>
            <a:tailEnd/>
          </a:ln>
        </p:spPr>
        <p:txBody>
          <a:bodyPr wrap="squar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B4B4B"/>
                </a:solidFill>
                <a:effectLst/>
                <a:uLnTx/>
                <a:uFillTx/>
                <a:latin typeface="Arial" charset="0"/>
                <a:ea typeface="+mn-ea"/>
                <a:cs typeface="+mn-cs"/>
              </a:rPr>
              <a:t>Benefits earned to date</a:t>
            </a:r>
          </a:p>
        </p:txBody>
      </p:sp>
      <p:sp>
        <p:nvSpPr>
          <p:cNvPr id="7" name="Rectangle 7">
            <a:extLst>
              <a:ext uri="{FF2B5EF4-FFF2-40B4-BE49-F238E27FC236}">
                <a16:creationId xmlns:a16="http://schemas.microsoft.com/office/drawing/2014/main" id="{5C6A4E19-C3AD-4670-940B-B7B5A20CB2AC}"/>
              </a:ext>
            </a:extLst>
          </p:cNvPr>
          <p:cNvSpPr>
            <a:spLocks noChangeArrowheads="1"/>
          </p:cNvSpPr>
          <p:nvPr/>
        </p:nvSpPr>
        <p:spPr bwMode="auto">
          <a:xfrm>
            <a:off x="4375173" y="5134697"/>
            <a:ext cx="1266825" cy="908467"/>
          </a:xfrm>
          <a:prstGeom prst="rect">
            <a:avLst/>
          </a:prstGeom>
          <a:solidFill>
            <a:srgbClr val="3FA6CC"/>
          </a:solidFill>
          <a:ln w="9525" algn="ctr">
            <a:noFill/>
            <a:miter lim="800000"/>
            <a:headEnd/>
            <a:tailEnd/>
          </a:ln>
        </p:spPr>
        <p:txBody>
          <a:bodyPr wrap="squar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B4B4B"/>
                </a:solidFill>
                <a:effectLst/>
                <a:uLnTx/>
                <a:uFillTx/>
                <a:latin typeface="Arial" charset="0"/>
                <a:ea typeface="+mn-ea"/>
                <a:cs typeface="+mn-cs"/>
              </a:rPr>
              <a:t>Assets today</a:t>
            </a:r>
          </a:p>
        </p:txBody>
      </p:sp>
      <p:sp>
        <p:nvSpPr>
          <p:cNvPr id="8" name="Rectangle 9">
            <a:extLst>
              <a:ext uri="{FF2B5EF4-FFF2-40B4-BE49-F238E27FC236}">
                <a16:creationId xmlns:a16="http://schemas.microsoft.com/office/drawing/2014/main" id="{6D2E0D87-F266-45BE-AFD3-3472B26DF5B2}"/>
              </a:ext>
            </a:extLst>
          </p:cNvPr>
          <p:cNvSpPr>
            <a:spLocks noChangeArrowheads="1"/>
          </p:cNvSpPr>
          <p:nvPr/>
        </p:nvSpPr>
        <p:spPr bwMode="auto">
          <a:xfrm>
            <a:off x="5641998" y="2451153"/>
            <a:ext cx="1406753" cy="1225857"/>
          </a:xfrm>
          <a:prstGeom prst="rect">
            <a:avLst/>
          </a:prstGeom>
          <a:solidFill>
            <a:schemeClr val="accent1">
              <a:lumMod val="20000"/>
              <a:lumOff val="80000"/>
            </a:schemeClr>
          </a:solidFill>
          <a:ln w="9525" algn="ctr">
            <a:noFill/>
            <a:miter lim="800000"/>
            <a:headEnd/>
            <a:tailEnd/>
          </a:ln>
        </p:spPr>
        <p:txBody>
          <a:bodyPr wrap="none" anchor="ctr"/>
          <a:lstStyle/>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GB" sz="1600" b="0" i="0" u="none" strike="noStrike" kern="1200" cap="none" spc="0" normalizeH="0" baseline="0" noProof="0" dirty="0">
              <a:ln>
                <a:noFill/>
              </a:ln>
              <a:solidFill>
                <a:srgbClr val="4B4B4B"/>
              </a:solidFill>
              <a:effectLst/>
              <a:uLnTx/>
              <a:uFillTx/>
              <a:latin typeface="Arial" charset="0"/>
              <a:ea typeface="+mn-ea"/>
              <a:cs typeface="+mn-cs"/>
            </a:endParaRPr>
          </a:p>
          <a:p>
            <a:pPr marL="0" marR="0" lvl="0" indent="0" algn="ctr" defTabSz="914400" rtl="0" eaLnBrk="1" fontAlgn="base" latinLnBrk="0" hangingPunct="1">
              <a:lnSpc>
                <a:spcPct val="8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4B4B4B"/>
                </a:solidFill>
                <a:effectLst/>
                <a:uLnTx/>
                <a:uFillTx/>
                <a:latin typeface="Arial" charset="0"/>
                <a:ea typeface="+mn-ea"/>
                <a:cs typeface="+mn-cs"/>
              </a:rPr>
              <a:t>Future </a:t>
            </a:r>
          </a:p>
          <a:p>
            <a:pPr marL="0" marR="0" lvl="0" indent="0" algn="ctr" defTabSz="914400" rtl="0" eaLnBrk="1" fontAlgn="base" latinLnBrk="0" hangingPunct="1">
              <a:lnSpc>
                <a:spcPct val="8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4B4B4B"/>
                </a:solidFill>
                <a:effectLst/>
                <a:uLnTx/>
                <a:uFillTx/>
                <a:latin typeface="Arial" charset="0"/>
                <a:ea typeface="+mn-ea"/>
                <a:cs typeface="+mn-cs"/>
              </a:rPr>
              <a:t>investment</a:t>
            </a:r>
            <a:br>
              <a:rPr kumimoji="0" lang="en-GB" sz="1600" b="0" i="0" u="none" strike="noStrike" kern="1200" cap="none" spc="0" normalizeH="0" baseline="0" noProof="0" dirty="0">
                <a:ln>
                  <a:noFill/>
                </a:ln>
                <a:solidFill>
                  <a:srgbClr val="4B4B4B"/>
                </a:solidFill>
                <a:effectLst/>
                <a:uLnTx/>
                <a:uFillTx/>
                <a:latin typeface="Arial" charset="0"/>
                <a:ea typeface="+mn-ea"/>
                <a:cs typeface="+mn-cs"/>
              </a:rPr>
            </a:br>
            <a:r>
              <a:rPr kumimoji="0" lang="en-GB" sz="1600" b="0" i="0" u="none" strike="noStrike" kern="1200" cap="none" spc="0" normalizeH="0" baseline="0" noProof="0" dirty="0">
                <a:ln>
                  <a:noFill/>
                </a:ln>
                <a:solidFill>
                  <a:srgbClr val="4B4B4B"/>
                </a:solidFill>
                <a:effectLst/>
                <a:uLnTx/>
                <a:uFillTx/>
                <a:latin typeface="Arial" charset="0"/>
                <a:ea typeface="+mn-ea"/>
                <a:cs typeface="+mn-cs"/>
              </a:rPr>
              <a:t>returns</a:t>
            </a:r>
          </a:p>
          <a:p>
            <a:pPr marL="0" marR="0" lvl="0" indent="0" algn="ctr" defTabSz="914400" rtl="0" eaLnBrk="1" fontAlgn="base" latinLnBrk="0" hangingPunct="1">
              <a:lnSpc>
                <a:spcPct val="80000"/>
              </a:lnSpc>
              <a:spcBef>
                <a:spcPct val="0"/>
              </a:spcBef>
              <a:spcAft>
                <a:spcPct val="0"/>
              </a:spcAft>
              <a:buClrTx/>
              <a:buSzTx/>
              <a:buFontTx/>
              <a:buNone/>
              <a:tabLst/>
              <a:defRPr/>
            </a:pPr>
            <a:endParaRPr kumimoji="0" lang="en-GB" sz="1600" b="0" i="0" u="none" strike="noStrike" kern="1200" cap="none" spc="0" normalizeH="0" baseline="0" noProof="0" dirty="0">
              <a:ln>
                <a:noFill/>
              </a:ln>
              <a:solidFill>
                <a:srgbClr val="4B4B4B"/>
              </a:solidFill>
              <a:effectLst/>
              <a:uLnTx/>
              <a:uFillTx/>
              <a:latin typeface="Arial" charset="0"/>
              <a:ea typeface="+mn-ea"/>
              <a:cs typeface="+mn-cs"/>
            </a:endParaRPr>
          </a:p>
        </p:txBody>
      </p:sp>
      <p:sp>
        <p:nvSpPr>
          <p:cNvPr id="9" name="Rectangle 10">
            <a:extLst>
              <a:ext uri="{FF2B5EF4-FFF2-40B4-BE49-F238E27FC236}">
                <a16:creationId xmlns:a16="http://schemas.microsoft.com/office/drawing/2014/main" id="{69D9074F-C5CF-46DD-90C3-404108F68F98}"/>
              </a:ext>
            </a:extLst>
          </p:cNvPr>
          <p:cNvSpPr>
            <a:spLocks noChangeArrowheads="1"/>
          </p:cNvSpPr>
          <p:nvPr/>
        </p:nvSpPr>
        <p:spPr bwMode="auto">
          <a:xfrm>
            <a:off x="5641998" y="3677009"/>
            <a:ext cx="1406753" cy="1457687"/>
          </a:xfrm>
          <a:prstGeom prst="rect">
            <a:avLst/>
          </a:prstGeom>
          <a:solidFill>
            <a:srgbClr val="9BD2E5"/>
          </a:solidFill>
          <a:ln w="9525" algn="ctr">
            <a:noFill/>
            <a:miter lim="800000"/>
            <a:headEnd/>
            <a:tailEnd/>
          </a:ln>
        </p:spPr>
        <p:txBody>
          <a:bodyPr wrap="squar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B4B4B"/>
                </a:solidFill>
                <a:effectLst/>
                <a:uLnTx/>
                <a:uFillTx/>
                <a:latin typeface="Arial" charset="0"/>
                <a:ea typeface="+mn-ea"/>
                <a:cs typeface="+mn-cs"/>
              </a:rPr>
              <a:t>Future contributions</a:t>
            </a:r>
          </a:p>
        </p:txBody>
      </p:sp>
      <p:sp>
        <p:nvSpPr>
          <p:cNvPr id="10" name="Line 15">
            <a:extLst>
              <a:ext uri="{FF2B5EF4-FFF2-40B4-BE49-F238E27FC236}">
                <a16:creationId xmlns:a16="http://schemas.microsoft.com/office/drawing/2014/main" id="{F2614065-CDD3-46EF-8E2D-B7B44B0DD7E1}"/>
              </a:ext>
            </a:extLst>
          </p:cNvPr>
          <p:cNvSpPr>
            <a:spLocks noChangeShapeType="1"/>
          </p:cNvSpPr>
          <p:nvPr/>
        </p:nvSpPr>
        <p:spPr bwMode="auto">
          <a:xfrm flipH="1">
            <a:off x="550863" y="2449564"/>
            <a:ext cx="6954618" cy="0"/>
          </a:xfrm>
          <a:prstGeom prst="line">
            <a:avLst/>
          </a:prstGeom>
          <a:noFill/>
          <a:ln w="12700">
            <a:solidFill>
              <a:schemeClr val="tx1"/>
            </a:solidFill>
            <a:prstDash val="dash"/>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35434D"/>
              </a:solidFill>
              <a:effectLst/>
              <a:uLnTx/>
              <a:uFillTx/>
              <a:latin typeface="Arial" charset="0"/>
              <a:ea typeface="+mn-ea"/>
              <a:cs typeface="+mn-cs"/>
            </a:endParaRPr>
          </a:p>
        </p:txBody>
      </p:sp>
      <p:sp>
        <p:nvSpPr>
          <p:cNvPr id="11" name="TextBox 10">
            <a:extLst>
              <a:ext uri="{FF2B5EF4-FFF2-40B4-BE49-F238E27FC236}">
                <a16:creationId xmlns:a16="http://schemas.microsoft.com/office/drawing/2014/main" id="{6FACB25B-2B4B-4B55-B440-F07A1B7AFB17}"/>
              </a:ext>
            </a:extLst>
          </p:cNvPr>
          <p:cNvSpPr txBox="1"/>
          <p:nvPr/>
        </p:nvSpPr>
        <p:spPr>
          <a:xfrm>
            <a:off x="6578353" y="1759431"/>
            <a:ext cx="936104" cy="24622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Arial" charset="0"/>
                <a:ea typeface="+mn-ea"/>
                <a:cs typeface="+mn-cs"/>
              </a:rPr>
              <a:t>Managers</a:t>
            </a:r>
          </a:p>
        </p:txBody>
      </p:sp>
      <p:sp>
        <p:nvSpPr>
          <p:cNvPr id="12" name="Rounded Rectangle 49">
            <a:extLst>
              <a:ext uri="{FF2B5EF4-FFF2-40B4-BE49-F238E27FC236}">
                <a16:creationId xmlns:a16="http://schemas.microsoft.com/office/drawing/2014/main" id="{5CBD703B-C2DE-4382-BA65-CFDF66266323}"/>
              </a:ext>
            </a:extLst>
          </p:cNvPr>
          <p:cNvSpPr/>
          <p:nvPr/>
        </p:nvSpPr>
        <p:spPr>
          <a:xfrm>
            <a:off x="630091" y="1959805"/>
            <a:ext cx="2957096" cy="393986"/>
          </a:xfrm>
          <a:prstGeom prst="roundRect">
            <a:avLst>
              <a:gd name="adj" fmla="val 50000"/>
            </a:avLst>
          </a:prstGeom>
          <a:solidFill>
            <a:sysClr val="window" lastClr="FFFFFF"/>
          </a:solidFill>
          <a:ln w="19050" cap="flat" cmpd="sng" algn="ctr">
            <a:gradFill>
              <a:gsLst>
                <a:gs pos="0">
                  <a:srgbClr val="92D050"/>
                </a:gs>
                <a:gs pos="100000">
                  <a:srgbClr val="00ACE1"/>
                </a:gs>
              </a:gsLst>
              <a:lin ang="0" scaled="0"/>
            </a:gra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4B4B"/>
                </a:solidFill>
                <a:effectLst/>
                <a:uLnTx/>
                <a:uFillTx/>
                <a:latin typeface="Arial" panose="020B0604020202020204" pitchFamily="34" charset="0"/>
                <a:ea typeface="+mn-ea"/>
                <a:cs typeface="Arial" panose="020B0604020202020204" pitchFamily="34" charset="0"/>
              </a:rPr>
              <a:t>Liabilities</a:t>
            </a:r>
          </a:p>
        </p:txBody>
      </p:sp>
      <p:sp>
        <p:nvSpPr>
          <p:cNvPr id="13" name="Rounded Rectangle 50">
            <a:extLst>
              <a:ext uri="{FF2B5EF4-FFF2-40B4-BE49-F238E27FC236}">
                <a16:creationId xmlns:a16="http://schemas.microsoft.com/office/drawing/2014/main" id="{2ACC07CC-6AB7-4689-85BE-31743A0AFEDB}"/>
              </a:ext>
            </a:extLst>
          </p:cNvPr>
          <p:cNvSpPr/>
          <p:nvPr/>
        </p:nvSpPr>
        <p:spPr>
          <a:xfrm>
            <a:off x="4159666" y="1966677"/>
            <a:ext cx="2957096" cy="393986"/>
          </a:xfrm>
          <a:prstGeom prst="roundRect">
            <a:avLst>
              <a:gd name="adj" fmla="val 50000"/>
            </a:avLst>
          </a:prstGeom>
          <a:solidFill>
            <a:sysClr val="window" lastClr="FFFFFF"/>
          </a:solidFill>
          <a:ln w="19050" cap="flat" cmpd="sng" algn="ctr">
            <a:gradFill>
              <a:gsLst>
                <a:gs pos="0">
                  <a:srgbClr val="92D050"/>
                </a:gs>
                <a:gs pos="100000">
                  <a:srgbClr val="00B0F0"/>
                </a:gs>
              </a:gsLst>
              <a:lin ang="0" scaled="0"/>
            </a:gra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4B4B"/>
                </a:solidFill>
                <a:effectLst/>
                <a:uLnTx/>
                <a:uFillTx/>
                <a:latin typeface="Arial" panose="020B0604020202020204" pitchFamily="34" charset="0"/>
                <a:ea typeface="+mn-ea"/>
                <a:cs typeface="Arial" panose="020B0604020202020204" pitchFamily="34" charset="0"/>
              </a:rPr>
              <a:t>Assets</a:t>
            </a:r>
          </a:p>
        </p:txBody>
      </p:sp>
      <p:sp>
        <p:nvSpPr>
          <p:cNvPr id="14" name="Rectangle 3">
            <a:extLst>
              <a:ext uri="{FF2B5EF4-FFF2-40B4-BE49-F238E27FC236}">
                <a16:creationId xmlns:a16="http://schemas.microsoft.com/office/drawing/2014/main" id="{465D06A0-ECF1-4C71-80B1-27A01DC81AF0}"/>
              </a:ext>
            </a:extLst>
          </p:cNvPr>
          <p:cNvSpPr>
            <a:spLocks noChangeArrowheads="1"/>
          </p:cNvSpPr>
          <p:nvPr/>
        </p:nvSpPr>
        <p:spPr bwMode="auto">
          <a:xfrm>
            <a:off x="2108639" y="2469482"/>
            <a:ext cx="1331913" cy="2512937"/>
          </a:xfrm>
          <a:prstGeom prst="rect">
            <a:avLst/>
          </a:prstGeom>
          <a:solidFill>
            <a:srgbClr val="9BD2E5"/>
          </a:solidFill>
          <a:ln w="9525" algn="ctr">
            <a:noFill/>
            <a:miter lim="800000"/>
            <a:headEnd/>
            <a:tailEnd/>
          </a:ln>
        </p:spPr>
        <p:txBody>
          <a:bodyPr wrap="squar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B4B4B"/>
                </a:solidFill>
                <a:effectLst/>
                <a:uLnTx/>
                <a:uFillTx/>
                <a:latin typeface="Arial" charset="0"/>
                <a:ea typeface="+mn-ea"/>
                <a:cs typeface="+mn-cs"/>
              </a:rPr>
              <a:t>Benefits earned in future</a:t>
            </a:r>
          </a:p>
        </p:txBody>
      </p:sp>
      <p:cxnSp>
        <p:nvCxnSpPr>
          <p:cNvPr id="15" name="Straight Connector 14">
            <a:extLst>
              <a:ext uri="{FF2B5EF4-FFF2-40B4-BE49-F238E27FC236}">
                <a16:creationId xmlns:a16="http://schemas.microsoft.com/office/drawing/2014/main" id="{2CF3AD5B-CC53-4140-9E4F-74C2BB8AC38D}"/>
              </a:ext>
            </a:extLst>
          </p:cNvPr>
          <p:cNvCxnSpPr>
            <a:cxnSpLocks/>
          </p:cNvCxnSpPr>
          <p:nvPr/>
        </p:nvCxnSpPr>
        <p:spPr>
          <a:xfrm>
            <a:off x="5638214" y="3657960"/>
            <a:ext cx="1406753" cy="0"/>
          </a:xfrm>
          <a:prstGeom prst="line">
            <a:avLst/>
          </a:prstGeom>
          <a:ln w="57150">
            <a:solidFill>
              <a:srgbClr val="3FA6C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2AB4B16-29B5-47B4-89B1-0C5EAF449288}"/>
              </a:ext>
            </a:extLst>
          </p:cNvPr>
          <p:cNvCxnSpPr/>
          <p:nvPr/>
        </p:nvCxnSpPr>
        <p:spPr>
          <a:xfrm>
            <a:off x="7931376" y="5134697"/>
            <a:ext cx="0" cy="844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6DEC62F-ACFB-402D-B4BF-404DCEB3D93C}"/>
              </a:ext>
            </a:extLst>
          </p:cNvPr>
          <p:cNvCxnSpPr>
            <a:cxnSpLocks/>
            <a:endCxn id="7" idx="3"/>
          </p:cNvCxnSpPr>
          <p:nvPr/>
        </p:nvCxnSpPr>
        <p:spPr>
          <a:xfrm flipH="1">
            <a:off x="5641998" y="5571154"/>
            <a:ext cx="2289376" cy="1777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 Placeholder 3">
            <a:extLst>
              <a:ext uri="{FF2B5EF4-FFF2-40B4-BE49-F238E27FC236}">
                <a16:creationId xmlns:a16="http://schemas.microsoft.com/office/drawing/2014/main" id="{7651D1A9-86FB-4ED9-AD9E-61D4FE4E7B51}"/>
              </a:ext>
            </a:extLst>
          </p:cNvPr>
          <p:cNvSpPr txBox="1">
            <a:spLocks/>
          </p:cNvSpPr>
          <p:nvPr/>
        </p:nvSpPr>
        <p:spPr>
          <a:xfrm flipH="1">
            <a:off x="8147272" y="4587045"/>
            <a:ext cx="3805242" cy="1683455"/>
          </a:xfrm>
          <a:prstGeom prst="rect">
            <a:avLst/>
          </a:prstGeom>
          <a:gradFill>
            <a:gsLst>
              <a:gs pos="0">
                <a:srgbClr val="92D050"/>
              </a:gs>
              <a:gs pos="100000">
                <a:srgbClr val="3FA6CC"/>
              </a:gs>
            </a:gsLst>
            <a:lin ang="10800000" scaled="0"/>
          </a:gradFill>
        </p:spPr>
        <p:txBody>
          <a:bodyPr vert="horz" lIns="144000" tIns="144000" rIns="144000" bIns="144000" rtlCol="0">
            <a:noAutofit/>
          </a:bodyPr>
          <a:lstStyle>
            <a:lvl1pPr marL="0" indent="0" algn="l" defTabSz="914400" rtl="0" eaLnBrk="1" latinLnBrk="0" hangingPunct="1">
              <a:lnSpc>
                <a:spcPct val="100000"/>
              </a:lnSpc>
              <a:spcBef>
                <a:spcPts val="0"/>
              </a:spcBef>
              <a:spcAft>
                <a:spcPts val="600"/>
              </a:spcAft>
              <a:buFontTx/>
              <a:buNone/>
              <a:defRPr lang="en-US" sz="1800" b="1" kern="1200" dirty="0" smtClean="0">
                <a:solidFill>
                  <a:srgbClr val="455560"/>
                </a:solidFill>
                <a:latin typeface="+mn-lt"/>
                <a:ea typeface="+mn-ea"/>
                <a:cs typeface="Times New Roman" panose="02020603050405020304" pitchFamily="18"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rgbClr val="455560"/>
                </a:solidFill>
                <a:latin typeface="Arial" panose="020B0604020202020204" pitchFamily="34" charset="0"/>
                <a:ea typeface="+mn-ea"/>
                <a:cs typeface="Arial" panose="020B0604020202020204" pitchFamily="34" charset="0"/>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lang="en-US" sz="1300" b="1" kern="1200" dirty="0" smtClean="0">
                <a:solidFill>
                  <a:srgbClr val="455560"/>
                </a:solidFill>
                <a:latin typeface="Arial" panose="020B0604020202020204" pitchFamily="34" charset="0"/>
                <a:ea typeface="+mn-ea"/>
                <a:cs typeface="Arial" panose="020B0604020202020204" pitchFamily="34" charset="0"/>
              </a:defRPr>
            </a:lvl3pPr>
            <a:lvl4pPr marL="177800" indent="-177800" algn="l" defTabSz="914400" rtl="0" eaLnBrk="1" latinLnBrk="0" hangingPunct="1">
              <a:lnSpc>
                <a:spcPct val="100000"/>
              </a:lnSpc>
              <a:spcBef>
                <a:spcPts val="0"/>
              </a:spcBef>
              <a:spcAft>
                <a:spcPts val="600"/>
              </a:spcAft>
              <a:buClr>
                <a:srgbClr val="455560"/>
              </a:buClr>
              <a:buFont typeface="Arial" panose="020B0604020202020204" pitchFamily="34" charset="0"/>
              <a:buChar char="•"/>
              <a:defRPr lang="en-US" sz="1200" kern="1200" dirty="0" smtClean="0">
                <a:solidFill>
                  <a:srgbClr val="455560"/>
                </a:solidFill>
                <a:latin typeface="Arial" panose="020B0604020202020204" pitchFamily="34" charset="0"/>
                <a:ea typeface="+mn-ea"/>
                <a:cs typeface="Arial" panose="020B0604020202020204" pitchFamily="34" charset="0"/>
              </a:defRPr>
            </a:lvl4pPr>
            <a:lvl5pPr marL="355600" indent="-173038" algn="l" defTabSz="914400" rtl="0" eaLnBrk="1" latinLnBrk="0" hangingPunct="1">
              <a:lnSpc>
                <a:spcPct val="100000"/>
              </a:lnSpc>
              <a:spcBef>
                <a:spcPts val="0"/>
              </a:spcBef>
              <a:spcAft>
                <a:spcPts val="600"/>
              </a:spcAft>
              <a:buClr>
                <a:srgbClr val="455560"/>
              </a:buClr>
              <a:buFont typeface="Arial" panose="020B0604020202020204" pitchFamily="34" charset="0"/>
              <a:buChar char="−"/>
              <a:defRPr lang="en-GB" sz="1200" kern="1200" dirty="0">
                <a:solidFill>
                  <a:srgbClr val="4555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chemeClr val="bg1"/>
                </a:solidFill>
              </a:rPr>
              <a:t>Funding level</a:t>
            </a:r>
          </a:p>
          <a:p>
            <a:pPr lvl="1"/>
            <a:r>
              <a:rPr lang="en-GB" sz="1600" dirty="0">
                <a:solidFill>
                  <a:schemeClr val="bg1"/>
                </a:solidFill>
              </a:rPr>
              <a:t>Comparison of ‘assets today’ vs. ‘benefits earned to date’</a:t>
            </a:r>
          </a:p>
          <a:p>
            <a:pPr lvl="1"/>
            <a:r>
              <a:rPr lang="en-GB" sz="1600" dirty="0">
                <a:solidFill>
                  <a:schemeClr val="bg1"/>
                </a:solidFill>
              </a:rPr>
              <a:t>Balance sheet snapshot of Fund at valuation date</a:t>
            </a:r>
          </a:p>
        </p:txBody>
      </p:sp>
      <p:sp>
        <p:nvSpPr>
          <p:cNvPr id="24" name="Text Placeholder 3">
            <a:extLst>
              <a:ext uri="{FF2B5EF4-FFF2-40B4-BE49-F238E27FC236}">
                <a16:creationId xmlns:a16="http://schemas.microsoft.com/office/drawing/2014/main" id="{F9CFD441-A841-4786-A516-9868DEBA8A9A}"/>
              </a:ext>
            </a:extLst>
          </p:cNvPr>
          <p:cNvSpPr txBox="1">
            <a:spLocks/>
          </p:cNvSpPr>
          <p:nvPr/>
        </p:nvSpPr>
        <p:spPr>
          <a:xfrm flipH="1">
            <a:off x="8147270" y="2587272"/>
            <a:ext cx="3805244" cy="1683455"/>
          </a:xfrm>
          <a:prstGeom prst="rect">
            <a:avLst/>
          </a:prstGeom>
          <a:gradFill>
            <a:gsLst>
              <a:gs pos="0">
                <a:srgbClr val="92D050"/>
              </a:gs>
              <a:gs pos="100000">
                <a:srgbClr val="3FA6CC"/>
              </a:gs>
            </a:gsLst>
            <a:lin ang="10800000" scaled="0"/>
          </a:gradFill>
        </p:spPr>
        <p:txBody>
          <a:bodyPr vert="horz" lIns="144000" tIns="144000" rIns="144000" bIns="144000" rtlCol="0">
            <a:noAutofit/>
          </a:bodyPr>
          <a:lstStyle>
            <a:lvl1pPr marL="0" indent="0" algn="l" defTabSz="914400" rtl="0" eaLnBrk="1" latinLnBrk="0" hangingPunct="1">
              <a:lnSpc>
                <a:spcPct val="100000"/>
              </a:lnSpc>
              <a:spcBef>
                <a:spcPts val="0"/>
              </a:spcBef>
              <a:spcAft>
                <a:spcPts val="600"/>
              </a:spcAft>
              <a:buFontTx/>
              <a:buNone/>
              <a:defRPr lang="en-US" sz="1800" b="1" kern="1200" dirty="0" smtClean="0">
                <a:solidFill>
                  <a:srgbClr val="455560"/>
                </a:solidFill>
                <a:latin typeface="+mn-lt"/>
                <a:ea typeface="+mn-ea"/>
                <a:cs typeface="Times New Roman" panose="02020603050405020304" pitchFamily="18"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200" kern="1200">
                <a:solidFill>
                  <a:srgbClr val="455560"/>
                </a:solidFill>
                <a:latin typeface="Arial" panose="020B0604020202020204" pitchFamily="34" charset="0"/>
                <a:ea typeface="+mn-ea"/>
                <a:cs typeface="Arial" panose="020B0604020202020204" pitchFamily="34" charset="0"/>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lang="en-US" sz="1300" b="1" kern="1200" dirty="0" smtClean="0">
                <a:solidFill>
                  <a:srgbClr val="455560"/>
                </a:solidFill>
                <a:latin typeface="Arial" panose="020B0604020202020204" pitchFamily="34" charset="0"/>
                <a:ea typeface="+mn-ea"/>
                <a:cs typeface="Arial" panose="020B0604020202020204" pitchFamily="34" charset="0"/>
              </a:defRPr>
            </a:lvl3pPr>
            <a:lvl4pPr marL="177800" indent="-177800" algn="l" defTabSz="914400" rtl="0" eaLnBrk="1" latinLnBrk="0" hangingPunct="1">
              <a:lnSpc>
                <a:spcPct val="100000"/>
              </a:lnSpc>
              <a:spcBef>
                <a:spcPts val="0"/>
              </a:spcBef>
              <a:spcAft>
                <a:spcPts val="600"/>
              </a:spcAft>
              <a:buClr>
                <a:srgbClr val="455560"/>
              </a:buClr>
              <a:buFont typeface="Arial" panose="020B0604020202020204" pitchFamily="34" charset="0"/>
              <a:buChar char="•"/>
              <a:defRPr lang="en-US" sz="1200" kern="1200" dirty="0" smtClean="0">
                <a:solidFill>
                  <a:srgbClr val="455560"/>
                </a:solidFill>
                <a:latin typeface="Arial" panose="020B0604020202020204" pitchFamily="34" charset="0"/>
                <a:ea typeface="+mn-ea"/>
                <a:cs typeface="Arial" panose="020B0604020202020204" pitchFamily="34" charset="0"/>
              </a:defRPr>
            </a:lvl4pPr>
            <a:lvl5pPr marL="355600" indent="-173038" algn="l" defTabSz="914400" rtl="0" eaLnBrk="1" latinLnBrk="0" hangingPunct="1">
              <a:lnSpc>
                <a:spcPct val="100000"/>
              </a:lnSpc>
              <a:spcBef>
                <a:spcPts val="0"/>
              </a:spcBef>
              <a:spcAft>
                <a:spcPts val="600"/>
              </a:spcAft>
              <a:buClr>
                <a:srgbClr val="455560"/>
              </a:buClr>
              <a:buFont typeface="Arial" panose="020B0604020202020204" pitchFamily="34" charset="0"/>
              <a:buChar char="−"/>
              <a:defRPr lang="en-GB" sz="1200" kern="1200" dirty="0">
                <a:solidFill>
                  <a:srgbClr val="4555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chemeClr val="bg1"/>
                </a:solidFill>
              </a:rPr>
              <a:t>Contribution rates</a:t>
            </a:r>
          </a:p>
          <a:p>
            <a:pPr lvl="1"/>
            <a:r>
              <a:rPr lang="en-GB" sz="1600" dirty="0">
                <a:solidFill>
                  <a:schemeClr val="bg1"/>
                </a:solidFill>
              </a:rPr>
              <a:t>To pay for both future benefits and any shortfall in relation to accrued benefits</a:t>
            </a:r>
          </a:p>
          <a:p>
            <a:pPr lvl="1"/>
            <a:r>
              <a:rPr lang="en-GB" sz="1600" dirty="0">
                <a:solidFill>
                  <a:schemeClr val="bg1"/>
                </a:solidFill>
              </a:rPr>
              <a:t>Strike a balance between investment returns and contribution rates</a:t>
            </a:r>
          </a:p>
        </p:txBody>
      </p:sp>
      <p:cxnSp>
        <p:nvCxnSpPr>
          <p:cNvPr id="25" name="Straight Arrow Connector 24">
            <a:extLst>
              <a:ext uri="{FF2B5EF4-FFF2-40B4-BE49-F238E27FC236}">
                <a16:creationId xmlns:a16="http://schemas.microsoft.com/office/drawing/2014/main" id="{A513E157-2A1A-4907-8E76-FDE218C6B0B6}"/>
              </a:ext>
            </a:extLst>
          </p:cNvPr>
          <p:cNvCxnSpPr>
            <a:cxnSpLocks/>
          </p:cNvCxnSpPr>
          <p:nvPr/>
        </p:nvCxnSpPr>
        <p:spPr>
          <a:xfrm flipH="1">
            <a:off x="7052536" y="3663188"/>
            <a:ext cx="878838"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3CDD92E-2BA7-4D34-8EA4-7036445EE713}"/>
              </a:ext>
            </a:extLst>
          </p:cNvPr>
          <p:cNvCxnSpPr/>
          <p:nvPr/>
        </p:nvCxnSpPr>
        <p:spPr>
          <a:xfrm>
            <a:off x="7931374" y="3267850"/>
            <a:ext cx="0" cy="844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164B6435-4122-4EDF-806D-A5A65849651D}"/>
              </a:ext>
            </a:extLst>
          </p:cNvPr>
          <p:cNvCxnSpPr/>
          <p:nvPr/>
        </p:nvCxnSpPr>
        <p:spPr>
          <a:xfrm>
            <a:off x="550863" y="4982419"/>
            <a:ext cx="6954618"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13F5BE5-CFCA-421C-8913-7787A012AB49}"/>
              </a:ext>
            </a:extLst>
          </p:cNvPr>
          <p:cNvSpPr txBox="1"/>
          <p:nvPr/>
        </p:nvSpPr>
        <p:spPr>
          <a:xfrm>
            <a:off x="68851" y="4797753"/>
            <a:ext cx="633035" cy="369332"/>
          </a:xfrm>
          <a:prstGeom prst="rect">
            <a:avLst/>
          </a:prstGeom>
          <a:noFill/>
        </p:spPr>
        <p:txBody>
          <a:bodyPr wrap="square" rtlCol="0">
            <a:spAutoFit/>
          </a:bodyPr>
          <a:lstStyle/>
          <a:p>
            <a:r>
              <a:rPr lang="en-GB" dirty="0"/>
              <a:t>t=0</a:t>
            </a:r>
          </a:p>
        </p:txBody>
      </p:sp>
    </p:spTree>
    <p:extLst>
      <p:ext uri="{BB962C8B-B14F-4D97-AF65-F5344CB8AC3E}">
        <p14:creationId xmlns:p14="http://schemas.microsoft.com/office/powerpoint/2010/main" val="308349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a:xfrm>
            <a:off x="580105" y="3984226"/>
            <a:ext cx="5030120" cy="1810183"/>
          </a:xfrm>
        </p:spPr>
        <p:txBody>
          <a:bodyPr/>
          <a:lstStyle/>
          <a:p>
            <a:r>
              <a:rPr lang="en-GB" dirty="0"/>
              <a:t>Next steps</a:t>
            </a:r>
          </a:p>
        </p:txBody>
      </p:sp>
    </p:spTree>
    <p:extLst>
      <p:ext uri="{BB962C8B-B14F-4D97-AF65-F5344CB8AC3E}">
        <p14:creationId xmlns:p14="http://schemas.microsoft.com/office/powerpoint/2010/main" val="2698020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dirty="0"/>
              <a:t>Next steps</a:t>
            </a:r>
          </a:p>
        </p:txBody>
      </p:sp>
      <p:cxnSp>
        <p:nvCxnSpPr>
          <p:cNvPr id="19" name="Straight Connector 18">
            <a:extLst>
              <a:ext uri="{FF2B5EF4-FFF2-40B4-BE49-F238E27FC236}">
                <a16:creationId xmlns:a16="http://schemas.microsoft.com/office/drawing/2014/main" id="{93544694-01C8-4ABD-AD1A-E4592E598B1A}"/>
              </a:ext>
            </a:extLst>
          </p:cNvPr>
          <p:cNvCxnSpPr/>
          <p:nvPr/>
        </p:nvCxnSpPr>
        <p:spPr>
          <a:xfrm>
            <a:off x="550863" y="3302171"/>
            <a:ext cx="11090275" cy="0"/>
          </a:xfrm>
          <a:prstGeom prst="line">
            <a:avLst/>
          </a:prstGeom>
          <a:ln w="41275" cap="rnd">
            <a:solidFill>
              <a:schemeClr val="accent5"/>
            </a:solidFill>
            <a:headEnd type="oval"/>
            <a:tailEnd type="arrow" w="lg" len="med"/>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id="{52050FAE-0D27-487C-9369-D8BC24000619}"/>
              </a:ext>
            </a:extLst>
          </p:cNvPr>
          <p:cNvGrpSpPr/>
          <p:nvPr/>
        </p:nvGrpSpPr>
        <p:grpSpPr>
          <a:xfrm>
            <a:off x="1983890" y="3032076"/>
            <a:ext cx="7782979" cy="540191"/>
            <a:chOff x="1983890" y="3032076"/>
            <a:chExt cx="7782979" cy="540191"/>
          </a:xfrm>
          <a:gradFill>
            <a:gsLst>
              <a:gs pos="0">
                <a:schemeClr val="accent1"/>
              </a:gs>
              <a:gs pos="100000">
                <a:schemeClr val="accent2"/>
              </a:gs>
            </a:gsLst>
            <a:lin ang="0" scaled="0"/>
          </a:gradFill>
        </p:grpSpPr>
        <p:sp>
          <p:nvSpPr>
            <p:cNvPr id="22" name="Oval 21">
              <a:extLst>
                <a:ext uri="{FF2B5EF4-FFF2-40B4-BE49-F238E27FC236}">
                  <a16:creationId xmlns:a16="http://schemas.microsoft.com/office/drawing/2014/main" id="{191F99DA-3988-46BC-8EA4-78C4880746E5}"/>
                </a:ext>
              </a:extLst>
            </p:cNvPr>
            <p:cNvSpPr/>
            <p:nvPr/>
          </p:nvSpPr>
          <p:spPr>
            <a:xfrm>
              <a:off x="1983890" y="3032076"/>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1</a:t>
              </a:r>
            </a:p>
          </p:txBody>
        </p:sp>
        <p:sp>
          <p:nvSpPr>
            <p:cNvPr id="23" name="Oval 22">
              <a:extLst>
                <a:ext uri="{FF2B5EF4-FFF2-40B4-BE49-F238E27FC236}">
                  <a16:creationId xmlns:a16="http://schemas.microsoft.com/office/drawing/2014/main" id="{229E9D38-5D2C-4EEA-A6F8-B755BA90B6D7}"/>
                </a:ext>
              </a:extLst>
            </p:cNvPr>
            <p:cNvSpPr/>
            <p:nvPr/>
          </p:nvSpPr>
          <p:spPr>
            <a:xfrm>
              <a:off x="5487554" y="3032076"/>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2</a:t>
              </a:r>
            </a:p>
          </p:txBody>
        </p:sp>
        <p:sp>
          <p:nvSpPr>
            <p:cNvPr id="24" name="Oval 23">
              <a:extLst>
                <a:ext uri="{FF2B5EF4-FFF2-40B4-BE49-F238E27FC236}">
                  <a16:creationId xmlns:a16="http://schemas.microsoft.com/office/drawing/2014/main" id="{C80FFA66-4AF7-47C4-807B-AF59B41737D9}"/>
                </a:ext>
              </a:extLst>
            </p:cNvPr>
            <p:cNvSpPr/>
            <p:nvPr/>
          </p:nvSpPr>
          <p:spPr>
            <a:xfrm>
              <a:off x="9226678" y="3032076"/>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3</a:t>
              </a:r>
            </a:p>
          </p:txBody>
        </p:sp>
      </p:grpSp>
      <p:cxnSp>
        <p:nvCxnSpPr>
          <p:cNvPr id="14" name="Straight Connector 13">
            <a:extLst>
              <a:ext uri="{FF2B5EF4-FFF2-40B4-BE49-F238E27FC236}">
                <a16:creationId xmlns:a16="http://schemas.microsoft.com/office/drawing/2014/main" id="{35A54AF0-A482-49E7-B87D-1466ADA989FB}"/>
              </a:ext>
            </a:extLst>
          </p:cNvPr>
          <p:cNvCxnSpPr/>
          <p:nvPr/>
        </p:nvCxnSpPr>
        <p:spPr>
          <a:xfrm>
            <a:off x="8398900"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5" name="Text Placeholder 6">
            <a:extLst>
              <a:ext uri="{FF2B5EF4-FFF2-40B4-BE49-F238E27FC236}">
                <a16:creationId xmlns:a16="http://schemas.microsoft.com/office/drawing/2014/main" id="{A48575F0-B158-46BD-AAAD-DA7955509666}"/>
              </a:ext>
            </a:extLst>
          </p:cNvPr>
          <p:cNvSpPr txBox="1">
            <a:spLocks/>
          </p:cNvSpPr>
          <p:nvPr/>
        </p:nvSpPr>
        <p:spPr>
          <a:xfrm>
            <a:off x="1057806" y="3830084"/>
            <a:ext cx="2392361" cy="904877"/>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buClr>
                <a:schemeClr val="lt1"/>
              </a:buClr>
              <a:buSzPts val="1400"/>
            </a:pPr>
            <a:r>
              <a:rPr lang="en-GB" sz="1800" dirty="0">
                <a:latin typeface="+mj-lt"/>
              </a:rPr>
              <a:t>Individual employer/group valuation results (and Funding Strategy Statement) issued to employers.</a:t>
            </a:r>
          </a:p>
        </p:txBody>
      </p:sp>
      <p:sp>
        <p:nvSpPr>
          <p:cNvPr id="25" name="Text Placeholder 6">
            <a:extLst>
              <a:ext uri="{FF2B5EF4-FFF2-40B4-BE49-F238E27FC236}">
                <a16:creationId xmlns:a16="http://schemas.microsoft.com/office/drawing/2014/main" id="{82F79F8B-0FBA-418F-BB94-AD091B43C744}"/>
              </a:ext>
            </a:extLst>
          </p:cNvPr>
          <p:cNvSpPr txBox="1">
            <a:spLocks/>
          </p:cNvSpPr>
          <p:nvPr/>
        </p:nvSpPr>
        <p:spPr>
          <a:xfrm>
            <a:off x="8065135" y="3822874"/>
            <a:ext cx="2863278" cy="1311489"/>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buClr>
                <a:schemeClr val="lt1"/>
              </a:buClr>
              <a:buSzPts val="1400"/>
            </a:pPr>
            <a:r>
              <a:rPr lang="en-GB" sz="1800" dirty="0">
                <a:latin typeface="+mj-lt"/>
              </a:rPr>
              <a:t>Sign off valuation report including contribution rates for all Fund employers</a:t>
            </a:r>
          </a:p>
          <a:p>
            <a:pPr lvl="2" algn="ctr">
              <a:buClr>
                <a:schemeClr val="lt1"/>
              </a:buClr>
              <a:buSzPts val="1400"/>
            </a:pPr>
            <a:r>
              <a:rPr lang="en-GB" dirty="0">
                <a:latin typeface="+mj-lt"/>
              </a:rPr>
              <a:t>End Feb 2023</a:t>
            </a:r>
          </a:p>
          <a:p>
            <a:pPr lvl="2" algn="ctr">
              <a:buClr>
                <a:schemeClr val="lt1"/>
              </a:buClr>
              <a:buSzPts val="1400"/>
            </a:pPr>
            <a:endParaRPr lang="en-GB" sz="1800" dirty="0">
              <a:latin typeface="+mj-lt"/>
            </a:endParaRPr>
          </a:p>
        </p:txBody>
      </p:sp>
      <p:sp>
        <p:nvSpPr>
          <p:cNvPr id="26" name="Text Placeholder 6">
            <a:extLst>
              <a:ext uri="{FF2B5EF4-FFF2-40B4-BE49-F238E27FC236}">
                <a16:creationId xmlns:a16="http://schemas.microsoft.com/office/drawing/2014/main" id="{1FC38737-9340-4628-BC7F-91E05F1EBD91}"/>
              </a:ext>
            </a:extLst>
          </p:cNvPr>
          <p:cNvSpPr txBox="1">
            <a:spLocks/>
          </p:cNvSpPr>
          <p:nvPr/>
        </p:nvSpPr>
        <p:spPr>
          <a:xfrm>
            <a:off x="4561470" y="3822875"/>
            <a:ext cx="2392361" cy="1376389"/>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buClr>
                <a:schemeClr val="lt1"/>
              </a:buClr>
              <a:buSzPts val="1400"/>
            </a:pPr>
            <a:r>
              <a:rPr lang="en-GB" sz="1800" dirty="0">
                <a:latin typeface="+mj-lt"/>
              </a:rPr>
              <a:t>Employer consultation period</a:t>
            </a:r>
          </a:p>
        </p:txBody>
      </p:sp>
    </p:spTree>
    <p:extLst>
      <p:ext uri="{BB962C8B-B14F-4D97-AF65-F5344CB8AC3E}">
        <p14:creationId xmlns:p14="http://schemas.microsoft.com/office/powerpoint/2010/main" val="1377355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a:xfrm>
            <a:off x="580105" y="3984226"/>
            <a:ext cx="5030120" cy="1810183"/>
          </a:xfrm>
        </p:spPr>
        <p:txBody>
          <a:bodyPr/>
          <a:lstStyle/>
          <a:p>
            <a:r>
              <a:rPr lang="en-GB"/>
              <a:t>Appendices</a:t>
            </a:r>
          </a:p>
        </p:txBody>
      </p:sp>
    </p:spTree>
    <p:extLst>
      <p:ext uri="{BB962C8B-B14F-4D97-AF65-F5344CB8AC3E}">
        <p14:creationId xmlns:p14="http://schemas.microsoft.com/office/powerpoint/2010/main" val="1622802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err="1"/>
              <a:t>Reliances</a:t>
            </a:r>
            <a:r>
              <a:rPr lang="en-GB"/>
              <a:t> and limitations</a:t>
            </a:r>
          </a:p>
        </p:txBody>
      </p:sp>
      <p:sp>
        <p:nvSpPr>
          <p:cNvPr id="2" name="TextBox 1">
            <a:extLst>
              <a:ext uri="{FF2B5EF4-FFF2-40B4-BE49-F238E27FC236}">
                <a16:creationId xmlns:a16="http://schemas.microsoft.com/office/drawing/2014/main" id="{4C343345-6BF9-46F2-90B9-A0C9B20A2924}"/>
              </a:ext>
            </a:extLst>
          </p:cNvPr>
          <p:cNvSpPr txBox="1"/>
          <p:nvPr/>
        </p:nvSpPr>
        <p:spPr>
          <a:xfrm>
            <a:off x="550863" y="1002213"/>
            <a:ext cx="1800225" cy="261610"/>
          </a:xfrm>
          <a:prstGeom prst="rect">
            <a:avLst/>
          </a:prstGeom>
          <a:noFill/>
        </p:spPr>
        <p:txBody>
          <a:bodyPr wrap="square" lIns="0" rtlCol="0" anchor="ctr" anchorCtr="0">
            <a:spAutoFit/>
          </a:bodyPr>
          <a:lstStyle/>
          <a:p>
            <a:r>
              <a:rPr lang="en-GB" sz="1100" b="1" dirty="0">
                <a:solidFill>
                  <a:schemeClr val="accent1"/>
                </a:solidFill>
              </a:rPr>
              <a:t>APPENDIX 1</a:t>
            </a:r>
          </a:p>
        </p:txBody>
      </p:sp>
      <p:cxnSp>
        <p:nvCxnSpPr>
          <p:cNvPr id="38" name="Straight Connector 37">
            <a:extLst>
              <a:ext uri="{FF2B5EF4-FFF2-40B4-BE49-F238E27FC236}">
                <a16:creationId xmlns:a16="http://schemas.microsoft.com/office/drawing/2014/main" id="{CA29DC39-80E6-4D2D-8213-E768162D07D0}"/>
              </a:ext>
            </a:extLst>
          </p:cNvPr>
          <p:cNvCxnSpPr/>
          <p:nvPr/>
        </p:nvCxnSpPr>
        <p:spPr>
          <a:xfrm>
            <a:off x="9633749"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11" name="Google Shape;525;p43">
            <a:extLst>
              <a:ext uri="{FF2B5EF4-FFF2-40B4-BE49-F238E27FC236}">
                <a16:creationId xmlns:a16="http://schemas.microsoft.com/office/drawing/2014/main" id="{8641157F-2B0A-4489-AC89-1E5652BB7A7E}"/>
              </a:ext>
            </a:extLst>
          </p:cNvPr>
          <p:cNvSpPr txBox="1"/>
          <p:nvPr/>
        </p:nvSpPr>
        <p:spPr>
          <a:xfrm>
            <a:off x="550863" y="2776250"/>
            <a:ext cx="5445491" cy="3389600"/>
          </a:xfrm>
          <a:prstGeom prst="rect">
            <a:avLst/>
          </a:prstGeom>
          <a:noFill/>
          <a:ln>
            <a:noFill/>
          </a:ln>
        </p:spPr>
        <p:txBody>
          <a:bodyPr spcFirstLastPara="1" wrap="square" lIns="72000" tIns="72000" rIns="72000" bIns="72000" anchor="t" anchorCtr="0">
            <a:noAutofit/>
          </a:bodyPr>
          <a:lstStyle/>
          <a:p>
            <a:r>
              <a:rPr lang="en-GB" sz="1050" dirty="0"/>
              <a:t>This paper is addressed to the Administering Authority. It has been prepared by us as actuaries to the Fund and is solely for the purpose of:</a:t>
            </a:r>
          </a:p>
          <a:p>
            <a:endParaRPr lang="en-GB" sz="1050" dirty="0"/>
          </a:p>
          <a:p>
            <a:pPr marL="171450" indent="-171450">
              <a:buFont typeface="Arial" panose="020B0604020202020204" pitchFamily="34" charset="0"/>
              <a:buChar char="•"/>
            </a:pPr>
            <a:r>
              <a:rPr lang="en-GB" sz="1050" dirty="0"/>
              <a:t>presenting the current funding position; and</a:t>
            </a:r>
          </a:p>
          <a:p>
            <a:pPr marL="171450" indent="-171450">
              <a:buFont typeface="Arial" panose="020B0604020202020204" pitchFamily="34" charset="0"/>
              <a:buChar char="•"/>
            </a:pPr>
            <a:r>
              <a:rPr lang="en-GB" sz="1050" dirty="0"/>
              <a:t>explaining why the funding position has changed since the previous valuation in 2019</a:t>
            </a:r>
          </a:p>
          <a:p>
            <a:endParaRPr lang="en-GB" sz="1050" dirty="0"/>
          </a:p>
          <a:p>
            <a:r>
              <a:rPr lang="en-GB" sz="1050" dirty="0"/>
              <a:t>It has not been prepared for any other purpose and should not be used for any other purpose. </a:t>
            </a:r>
          </a:p>
          <a:p>
            <a:endParaRPr lang="en-GB" sz="1050" dirty="0"/>
          </a:p>
          <a:p>
            <a:r>
              <a:rPr lang="en-GB" sz="1050" dirty="0"/>
              <a:t>The Administering Authority is the only user of this advice. Neither we nor Hymans Robertson LLP accept any liability to any party other than the Administering Authority unless we have expressly accepted such liability in writing.  The advice or any part of it must not be disclosed or released in any medium to any other third party without our prior written consent. In circumstances where disclosure is permitted, the advice may only be released or otherwise disclosed in its entirety fully disclosing the basis upon which it has been produced (including any and all limitations, caveats or qualifications).</a:t>
            </a:r>
          </a:p>
          <a:p>
            <a:endParaRPr lang="en-GB" sz="1050" dirty="0"/>
          </a:p>
        </p:txBody>
      </p:sp>
      <p:sp>
        <p:nvSpPr>
          <p:cNvPr id="12" name="Google Shape;525;p43">
            <a:extLst>
              <a:ext uri="{FF2B5EF4-FFF2-40B4-BE49-F238E27FC236}">
                <a16:creationId xmlns:a16="http://schemas.microsoft.com/office/drawing/2014/main" id="{243E2EC9-4AEF-4D17-882A-D7064926D14D}"/>
              </a:ext>
            </a:extLst>
          </p:cNvPr>
          <p:cNvSpPr txBox="1"/>
          <p:nvPr/>
        </p:nvSpPr>
        <p:spPr>
          <a:xfrm>
            <a:off x="6513731" y="2005154"/>
            <a:ext cx="4581810" cy="2809592"/>
          </a:xfrm>
          <a:prstGeom prst="rect">
            <a:avLst/>
          </a:prstGeom>
          <a:noFill/>
          <a:ln>
            <a:noFill/>
          </a:ln>
        </p:spPr>
        <p:txBody>
          <a:bodyPr spcFirstLastPara="1" wrap="square" lIns="72000" tIns="72000" rIns="72000" bIns="72000" anchor="t" anchorCtr="0">
            <a:noAutofit/>
          </a:bodyPr>
          <a:lstStyle/>
          <a:p>
            <a:r>
              <a:rPr lang="en-GB" sz="1050"/>
              <a:t>This information can be used by the Administering Authority to support the development of the funding strategy and to identify and understand areas of potential risk that it may wish to explore or mitigate during the valuation process. </a:t>
            </a:r>
          </a:p>
          <a:p>
            <a:endParaRPr lang="en-GB" sz="1050"/>
          </a:p>
          <a:p>
            <a:r>
              <a:rPr lang="en-GB" sz="1050"/>
              <a:t>Technical Actuarial Standards apply to this advice, and have been complied with where material and to a proportionate degree. They are:</a:t>
            </a:r>
          </a:p>
          <a:p>
            <a:pPr marL="171450" lvl="0" indent="-171450">
              <a:buFont typeface="Arial" panose="020B0604020202020204" pitchFamily="34" charset="0"/>
              <a:buChar char="•"/>
            </a:pPr>
            <a:r>
              <a:rPr lang="en-GB" sz="1050"/>
              <a:t>TAS100; and</a:t>
            </a:r>
          </a:p>
          <a:p>
            <a:pPr marL="171450" lvl="0" indent="-171450">
              <a:buFont typeface="Arial" panose="020B0604020202020204" pitchFamily="34" charset="0"/>
              <a:buChar char="•"/>
            </a:pPr>
            <a:r>
              <a:rPr lang="en-GB" sz="1050"/>
              <a:t>TAS300.</a:t>
            </a:r>
          </a:p>
          <a:p>
            <a:pPr lvl="0"/>
            <a:endParaRPr lang="en-GB" sz="1050"/>
          </a:p>
          <a:p>
            <a:r>
              <a:rPr lang="en-GB" sz="1050"/>
              <a:t>Note that this report does not comply with paragraphs 12 (b) or (c) of TAS 300, regarding future projections of funding level and its volatility. The figures in this report provide a notification of the whole Fund funding position, rather than individual employer positions. Therefore, we do not believe the exclusion of the information under these paragraphs is material.</a:t>
            </a:r>
          </a:p>
        </p:txBody>
      </p:sp>
      <p:sp>
        <p:nvSpPr>
          <p:cNvPr id="7" name="Text Reliances Limitations">
            <a:extLst>
              <a:ext uri="{FF2B5EF4-FFF2-40B4-BE49-F238E27FC236}">
                <a16:creationId xmlns:a16="http://schemas.microsoft.com/office/drawing/2014/main" id="{68D863B3-7D06-4801-9482-A5E271A829A0}"/>
              </a:ext>
            </a:extLst>
          </p:cNvPr>
          <p:cNvSpPr txBox="1"/>
          <p:nvPr/>
        </p:nvSpPr>
        <p:spPr>
          <a:xfrm>
            <a:off x="550863" y="2037586"/>
            <a:ext cx="5545137" cy="738664"/>
          </a:xfrm>
          <a:prstGeom prst="rect">
            <a:avLst/>
          </a:prstGeom>
          <a:noFill/>
        </p:spPr>
        <p:txBody>
          <a:bodyPr wrap="square">
            <a:spAutoFit/>
          </a:bodyPr>
          <a:lstStyle/>
          <a:p>
            <a:r>
              <a:rPr lang="en-GB" sz="1050"/>
              <a:t>We have been commissioned by Suffolk County Council (“the Administering Authority”) to carry out a full actuarial valuation of the Suffolk Pension Fund (“the Fund”) as at 31 March 2022 as required under Regulation 62 of the Local Government Pension Scheme Regulations 2013 (“the Regulations”).</a:t>
            </a:r>
          </a:p>
        </p:txBody>
      </p:sp>
      <p:sp>
        <p:nvSpPr>
          <p:cNvPr id="9" name="TextBox 8">
            <a:extLst>
              <a:ext uri="{FF2B5EF4-FFF2-40B4-BE49-F238E27FC236}">
                <a16:creationId xmlns:a16="http://schemas.microsoft.com/office/drawing/2014/main" id="{53BFCBBA-0AE3-4F15-8781-375D99618762}"/>
              </a:ext>
            </a:extLst>
          </p:cNvPr>
          <p:cNvSpPr txBox="1"/>
          <p:nvPr/>
        </p:nvSpPr>
        <p:spPr>
          <a:xfrm>
            <a:off x="6513731" y="5117932"/>
            <a:ext cx="4581810" cy="253916"/>
          </a:xfrm>
          <a:prstGeom prst="rect">
            <a:avLst/>
          </a:prstGeom>
          <a:noFill/>
        </p:spPr>
        <p:txBody>
          <a:bodyPr wrap="square">
            <a:spAutoFit/>
          </a:bodyPr>
          <a:lstStyle/>
          <a:p>
            <a:r>
              <a:rPr lang="en-GB" sz="1050" dirty="0"/>
              <a:t>© Hymans Robertson LLP October 2022</a:t>
            </a:r>
          </a:p>
        </p:txBody>
      </p:sp>
    </p:spTree>
    <p:extLst>
      <p:ext uri="{BB962C8B-B14F-4D97-AF65-F5344CB8AC3E}">
        <p14:creationId xmlns:p14="http://schemas.microsoft.com/office/powerpoint/2010/main" val="343522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55660"/>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p:txBody>
          <a:bodyPr>
            <a:normAutofit/>
          </a:bodyPr>
          <a:lstStyle/>
          <a:p>
            <a:r>
              <a:rPr lang="en-GB">
                <a:latin typeface="Times"/>
                <a:ea typeface="Tahoma"/>
                <a:cs typeface="Times"/>
              </a:rPr>
              <a:t>The valuation process</a:t>
            </a:r>
          </a:p>
        </p:txBody>
      </p:sp>
    </p:spTree>
    <p:extLst>
      <p:ext uri="{BB962C8B-B14F-4D97-AF65-F5344CB8AC3E}">
        <p14:creationId xmlns:p14="http://schemas.microsoft.com/office/powerpoint/2010/main" val="253177877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The valuation process</a:t>
            </a:r>
          </a:p>
        </p:txBody>
      </p:sp>
      <p:sp>
        <p:nvSpPr>
          <p:cNvPr id="7" name="TextBox 6">
            <a:extLst>
              <a:ext uri="{FF2B5EF4-FFF2-40B4-BE49-F238E27FC236}">
                <a16:creationId xmlns:a16="http://schemas.microsoft.com/office/drawing/2014/main" id="{A23B007F-0467-4974-A6DE-18D890FD9B39}"/>
              </a:ext>
            </a:extLst>
          </p:cNvPr>
          <p:cNvSpPr txBox="1"/>
          <p:nvPr/>
        </p:nvSpPr>
        <p:spPr>
          <a:xfrm>
            <a:off x="2760706" y="2821319"/>
            <a:ext cx="2036210" cy="1061829"/>
          </a:xfrm>
          <a:prstGeom prst="rect">
            <a:avLst/>
          </a:prstGeom>
          <a:noFill/>
        </p:spPr>
        <p:txBody>
          <a:bodyPr wrap="square" rtlCol="0">
            <a:spAutoFit/>
          </a:bodyPr>
          <a:lstStyle/>
          <a:p>
            <a:pPr algn="ctr"/>
            <a:r>
              <a:rPr lang="en-GB" sz="1400" dirty="0">
                <a:solidFill>
                  <a:schemeClr val="accent6">
                    <a:lumMod val="60000"/>
                    <a:lumOff val="40000"/>
                  </a:schemeClr>
                </a:solidFill>
              </a:rPr>
              <a:t>Contribution rate modelling</a:t>
            </a:r>
          </a:p>
          <a:p>
            <a:pPr algn="ctr"/>
            <a:r>
              <a:rPr lang="en-GB" sz="1050" b="1" dirty="0">
                <a:solidFill>
                  <a:schemeClr val="accent6">
                    <a:lumMod val="60000"/>
                    <a:lumOff val="40000"/>
                  </a:schemeClr>
                </a:solidFill>
              </a:rPr>
              <a:t>Q3 2022/23</a:t>
            </a:r>
          </a:p>
          <a:p>
            <a:pPr algn="ctr"/>
            <a:endParaRPr lang="en-GB" sz="1400" dirty="0"/>
          </a:p>
          <a:p>
            <a:pPr algn="ctr"/>
            <a:endParaRPr lang="en-GB" sz="1050" b="1" dirty="0"/>
          </a:p>
        </p:txBody>
      </p:sp>
      <p:sp>
        <p:nvSpPr>
          <p:cNvPr id="10" name="TextBox 9">
            <a:extLst>
              <a:ext uri="{FF2B5EF4-FFF2-40B4-BE49-F238E27FC236}">
                <a16:creationId xmlns:a16="http://schemas.microsoft.com/office/drawing/2014/main" id="{A9279C57-1EDD-420C-82FE-3DC09B575FED}"/>
              </a:ext>
            </a:extLst>
          </p:cNvPr>
          <p:cNvSpPr txBox="1"/>
          <p:nvPr/>
        </p:nvSpPr>
        <p:spPr>
          <a:xfrm>
            <a:off x="506888" y="2829055"/>
            <a:ext cx="2036210" cy="900246"/>
          </a:xfrm>
          <a:prstGeom prst="rect">
            <a:avLst/>
          </a:prstGeom>
          <a:noFill/>
        </p:spPr>
        <p:txBody>
          <a:bodyPr wrap="square" rtlCol="0">
            <a:spAutoFit/>
          </a:bodyPr>
          <a:lstStyle/>
          <a:p>
            <a:pPr algn="ctr"/>
            <a:r>
              <a:rPr lang="en-GB" sz="1400">
                <a:solidFill>
                  <a:schemeClr val="accent6">
                    <a:lumMod val="60000"/>
                    <a:lumOff val="40000"/>
                  </a:schemeClr>
                </a:solidFill>
              </a:rPr>
              <a:t>Assumptions </a:t>
            </a:r>
            <a:br>
              <a:rPr lang="en-GB" sz="1400">
                <a:solidFill>
                  <a:schemeClr val="accent6">
                    <a:lumMod val="60000"/>
                    <a:lumOff val="40000"/>
                  </a:schemeClr>
                </a:solidFill>
              </a:rPr>
            </a:br>
            <a:r>
              <a:rPr lang="en-GB" sz="1400">
                <a:solidFill>
                  <a:schemeClr val="accent6">
                    <a:lumMod val="60000"/>
                    <a:lumOff val="40000"/>
                  </a:schemeClr>
                </a:solidFill>
              </a:rPr>
              <a:t>advice</a:t>
            </a:r>
          </a:p>
          <a:p>
            <a:pPr algn="ctr"/>
            <a:r>
              <a:rPr lang="en-GB" sz="1050" b="1">
                <a:solidFill>
                  <a:schemeClr val="accent6">
                    <a:lumMod val="60000"/>
                    <a:lumOff val="40000"/>
                  </a:schemeClr>
                </a:solidFill>
              </a:rPr>
              <a:t>Q4 2021/Q1 2022</a:t>
            </a:r>
          </a:p>
          <a:p>
            <a:pPr algn="ctr"/>
            <a:endParaRPr lang="en-GB" sz="1400">
              <a:solidFill>
                <a:schemeClr val="accent6">
                  <a:lumMod val="60000"/>
                  <a:lumOff val="40000"/>
                </a:schemeClr>
              </a:solidFill>
            </a:endParaRPr>
          </a:p>
        </p:txBody>
      </p:sp>
      <p:sp>
        <p:nvSpPr>
          <p:cNvPr id="11" name="TextBox 10">
            <a:extLst>
              <a:ext uri="{FF2B5EF4-FFF2-40B4-BE49-F238E27FC236}">
                <a16:creationId xmlns:a16="http://schemas.microsoft.com/office/drawing/2014/main" id="{C000202C-DE7D-4603-A98F-53ED5BD04E57}"/>
              </a:ext>
            </a:extLst>
          </p:cNvPr>
          <p:cNvSpPr txBox="1"/>
          <p:nvPr/>
        </p:nvSpPr>
        <p:spPr>
          <a:xfrm>
            <a:off x="1580866" y="4539104"/>
            <a:ext cx="2036210" cy="546303"/>
          </a:xfrm>
          <a:prstGeom prst="rect">
            <a:avLst/>
          </a:prstGeom>
          <a:noFill/>
        </p:spPr>
        <p:txBody>
          <a:bodyPr wrap="square" rtlCol="0">
            <a:spAutoFit/>
          </a:bodyPr>
          <a:lstStyle/>
          <a:p>
            <a:pPr algn="ctr"/>
            <a:r>
              <a:rPr lang="en-GB" sz="1400" dirty="0">
                <a:solidFill>
                  <a:schemeClr val="accent6">
                    <a:lumMod val="60000"/>
                    <a:lumOff val="40000"/>
                  </a:schemeClr>
                </a:solidFill>
              </a:rPr>
              <a:t>Data provision</a:t>
            </a:r>
          </a:p>
          <a:p>
            <a:pPr lvl="0" algn="ctr">
              <a:spcBef>
                <a:spcPts val="600"/>
              </a:spcBef>
            </a:pPr>
            <a:r>
              <a:rPr lang="en-GB" sz="1050" b="1" dirty="0">
                <a:solidFill>
                  <a:schemeClr val="accent6">
                    <a:lumMod val="60000"/>
                    <a:lumOff val="40000"/>
                  </a:schemeClr>
                </a:solidFill>
              </a:rPr>
              <a:t>Summer 2022</a:t>
            </a:r>
          </a:p>
        </p:txBody>
      </p:sp>
      <p:sp>
        <p:nvSpPr>
          <p:cNvPr id="12" name="TextBox 11">
            <a:extLst>
              <a:ext uri="{FF2B5EF4-FFF2-40B4-BE49-F238E27FC236}">
                <a16:creationId xmlns:a16="http://schemas.microsoft.com/office/drawing/2014/main" id="{069CAD20-68F6-4997-9282-088AD469C5A7}"/>
              </a:ext>
            </a:extLst>
          </p:cNvPr>
          <p:cNvSpPr txBox="1"/>
          <p:nvPr/>
        </p:nvSpPr>
        <p:spPr>
          <a:xfrm>
            <a:off x="3924144" y="4539104"/>
            <a:ext cx="2036210" cy="761747"/>
          </a:xfrm>
          <a:prstGeom prst="rect">
            <a:avLst/>
          </a:prstGeom>
          <a:noFill/>
        </p:spPr>
        <p:txBody>
          <a:bodyPr wrap="square" lIns="91440" tIns="45720" rIns="91440" bIns="45720" rtlCol="0" anchor="t">
            <a:spAutoFit/>
          </a:bodyPr>
          <a:lstStyle/>
          <a:p>
            <a:pPr algn="ctr"/>
            <a:r>
              <a:rPr lang="en-GB" sz="1400" dirty="0">
                <a:solidFill>
                  <a:schemeClr val="accent6">
                    <a:lumMod val="60000"/>
                    <a:lumOff val="40000"/>
                  </a:schemeClr>
                </a:solidFill>
              </a:rPr>
              <a:t>Initial whole fund results</a:t>
            </a:r>
          </a:p>
          <a:p>
            <a:pPr algn="ctr">
              <a:spcBef>
                <a:spcPts val="600"/>
              </a:spcBef>
            </a:pPr>
            <a:r>
              <a:rPr lang="en-GB" sz="1050" b="1" dirty="0">
                <a:solidFill>
                  <a:schemeClr val="accent6">
                    <a:lumMod val="60000"/>
                    <a:lumOff val="40000"/>
                  </a:schemeClr>
                </a:solidFill>
              </a:rPr>
              <a:t>Q3 2022/23</a:t>
            </a:r>
          </a:p>
        </p:txBody>
      </p:sp>
      <p:sp>
        <p:nvSpPr>
          <p:cNvPr id="13" name="TextBox 12">
            <a:extLst>
              <a:ext uri="{FF2B5EF4-FFF2-40B4-BE49-F238E27FC236}">
                <a16:creationId xmlns:a16="http://schemas.microsoft.com/office/drawing/2014/main" id="{BF48608E-E59A-4351-9A23-22E5BA3EB9F4}"/>
              </a:ext>
            </a:extLst>
          </p:cNvPr>
          <p:cNvSpPr txBox="1"/>
          <p:nvPr/>
        </p:nvSpPr>
        <p:spPr>
          <a:xfrm>
            <a:off x="6209040" y="4592150"/>
            <a:ext cx="2036210" cy="546303"/>
          </a:xfrm>
          <a:prstGeom prst="rect">
            <a:avLst/>
          </a:prstGeom>
          <a:noFill/>
        </p:spPr>
        <p:txBody>
          <a:bodyPr wrap="square" rtlCol="0">
            <a:spAutoFit/>
          </a:bodyPr>
          <a:lstStyle/>
          <a:p>
            <a:pPr algn="ctr"/>
            <a:r>
              <a:rPr lang="en-GB" sz="1400" dirty="0">
                <a:solidFill>
                  <a:schemeClr val="tx2"/>
                </a:solidFill>
              </a:rPr>
              <a:t>Employer results</a:t>
            </a:r>
          </a:p>
          <a:p>
            <a:pPr lvl="0" algn="ctr">
              <a:spcBef>
                <a:spcPts val="600"/>
              </a:spcBef>
            </a:pPr>
            <a:r>
              <a:rPr lang="en-GB" sz="1050" dirty="0">
                <a:solidFill>
                  <a:schemeClr val="tx2"/>
                </a:solidFill>
              </a:rPr>
              <a:t>Q4 2022/23</a:t>
            </a:r>
          </a:p>
        </p:txBody>
      </p:sp>
      <p:sp>
        <p:nvSpPr>
          <p:cNvPr id="15" name="TextBox 14">
            <a:extLst>
              <a:ext uri="{FF2B5EF4-FFF2-40B4-BE49-F238E27FC236}">
                <a16:creationId xmlns:a16="http://schemas.microsoft.com/office/drawing/2014/main" id="{0642F534-46B1-4390-B29B-83A1579BEBBC}"/>
              </a:ext>
            </a:extLst>
          </p:cNvPr>
          <p:cNvSpPr txBox="1"/>
          <p:nvPr/>
        </p:nvSpPr>
        <p:spPr>
          <a:xfrm>
            <a:off x="7395086" y="2839075"/>
            <a:ext cx="2036210" cy="546303"/>
          </a:xfrm>
          <a:prstGeom prst="rect">
            <a:avLst/>
          </a:prstGeom>
          <a:noFill/>
        </p:spPr>
        <p:txBody>
          <a:bodyPr wrap="square" rtlCol="0">
            <a:spAutoFit/>
          </a:bodyPr>
          <a:lstStyle/>
          <a:p>
            <a:pPr algn="ctr"/>
            <a:r>
              <a:rPr lang="en-GB" sz="1400" dirty="0">
                <a:solidFill>
                  <a:schemeClr val="accent6">
                    <a:lumMod val="60000"/>
                    <a:lumOff val="40000"/>
                  </a:schemeClr>
                </a:solidFill>
              </a:rPr>
              <a:t>Employer discussions</a:t>
            </a:r>
          </a:p>
          <a:p>
            <a:pPr lvl="0" algn="ctr">
              <a:spcBef>
                <a:spcPts val="600"/>
              </a:spcBef>
            </a:pPr>
            <a:r>
              <a:rPr lang="en-GB" sz="1050" b="1" dirty="0">
                <a:solidFill>
                  <a:schemeClr val="accent6">
                    <a:lumMod val="60000"/>
                    <a:lumOff val="40000"/>
                  </a:schemeClr>
                </a:solidFill>
              </a:rPr>
              <a:t>Q4 2022/23</a:t>
            </a:r>
          </a:p>
        </p:txBody>
      </p:sp>
      <p:sp>
        <p:nvSpPr>
          <p:cNvPr id="16" name="TextBox 15">
            <a:extLst>
              <a:ext uri="{FF2B5EF4-FFF2-40B4-BE49-F238E27FC236}">
                <a16:creationId xmlns:a16="http://schemas.microsoft.com/office/drawing/2014/main" id="{252C1EF0-FED2-4BB8-916B-58ABE9D6134A}"/>
              </a:ext>
            </a:extLst>
          </p:cNvPr>
          <p:cNvSpPr txBox="1"/>
          <p:nvPr/>
        </p:nvSpPr>
        <p:spPr>
          <a:xfrm>
            <a:off x="8493936" y="4559116"/>
            <a:ext cx="2036210" cy="546303"/>
          </a:xfrm>
          <a:prstGeom prst="rect">
            <a:avLst/>
          </a:prstGeom>
          <a:noFill/>
        </p:spPr>
        <p:txBody>
          <a:bodyPr wrap="square" rtlCol="0">
            <a:spAutoFit/>
          </a:bodyPr>
          <a:lstStyle/>
          <a:p>
            <a:pPr algn="ctr"/>
            <a:r>
              <a:rPr lang="en-GB" sz="1400" dirty="0">
                <a:solidFill>
                  <a:schemeClr val="accent6">
                    <a:lumMod val="60000"/>
                    <a:lumOff val="40000"/>
                  </a:schemeClr>
                </a:solidFill>
              </a:rPr>
              <a:t>Valuation sign off</a:t>
            </a:r>
          </a:p>
          <a:p>
            <a:pPr lvl="0" algn="ctr">
              <a:spcBef>
                <a:spcPts val="600"/>
              </a:spcBef>
            </a:pPr>
            <a:r>
              <a:rPr lang="en-GB" sz="1050" b="1" dirty="0">
                <a:solidFill>
                  <a:schemeClr val="accent6">
                    <a:lumMod val="60000"/>
                    <a:lumOff val="40000"/>
                  </a:schemeClr>
                </a:solidFill>
              </a:rPr>
              <a:t>31 March 2023</a:t>
            </a:r>
          </a:p>
        </p:txBody>
      </p:sp>
      <p:cxnSp>
        <p:nvCxnSpPr>
          <p:cNvPr id="37" name="Straight Connector 36">
            <a:extLst>
              <a:ext uri="{FF2B5EF4-FFF2-40B4-BE49-F238E27FC236}">
                <a16:creationId xmlns:a16="http://schemas.microsoft.com/office/drawing/2014/main" id="{59D6E74E-B3BD-42DB-81AE-17DF713B9BD6}"/>
              </a:ext>
            </a:extLst>
          </p:cNvPr>
          <p:cNvCxnSpPr/>
          <p:nvPr/>
        </p:nvCxnSpPr>
        <p:spPr>
          <a:xfrm>
            <a:off x="550863" y="4018925"/>
            <a:ext cx="11090275" cy="0"/>
          </a:xfrm>
          <a:prstGeom prst="line">
            <a:avLst/>
          </a:prstGeom>
          <a:ln w="41275" cap="rnd">
            <a:solidFill>
              <a:schemeClr val="accent5"/>
            </a:solidFill>
            <a:headEnd type="oval"/>
            <a:tailEnd type="arrow" w="lg" len="med"/>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B4F407ED-23F0-4D8F-AFE7-884EE513BE03}"/>
              </a:ext>
            </a:extLst>
          </p:cNvPr>
          <p:cNvGrpSpPr/>
          <p:nvPr/>
        </p:nvGrpSpPr>
        <p:grpSpPr>
          <a:xfrm>
            <a:off x="1297235" y="3748830"/>
            <a:ext cx="8463932" cy="540191"/>
            <a:chOff x="1297235" y="3837852"/>
            <a:chExt cx="8463932" cy="540191"/>
          </a:xfrm>
          <a:gradFill>
            <a:gsLst>
              <a:gs pos="0">
                <a:schemeClr val="accent1"/>
              </a:gs>
              <a:gs pos="100000">
                <a:schemeClr val="accent2"/>
              </a:gs>
            </a:gsLst>
            <a:lin ang="0" scaled="0"/>
          </a:gradFill>
        </p:grpSpPr>
        <p:sp>
          <p:nvSpPr>
            <p:cNvPr id="18" name="Oval 17">
              <a:extLst>
                <a:ext uri="{FF2B5EF4-FFF2-40B4-BE49-F238E27FC236}">
                  <a16:creationId xmlns:a16="http://schemas.microsoft.com/office/drawing/2014/main" id="{AB7EB1F5-4E43-4292-9AD8-FD750DDAAEFA}"/>
                </a:ext>
              </a:extLst>
            </p:cNvPr>
            <p:cNvSpPr/>
            <p:nvPr/>
          </p:nvSpPr>
          <p:spPr>
            <a:xfrm>
              <a:off x="1297235"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1</a:t>
              </a:r>
            </a:p>
          </p:txBody>
        </p:sp>
        <p:sp>
          <p:nvSpPr>
            <p:cNvPr id="27" name="Oval 26">
              <a:extLst>
                <a:ext uri="{FF2B5EF4-FFF2-40B4-BE49-F238E27FC236}">
                  <a16:creationId xmlns:a16="http://schemas.microsoft.com/office/drawing/2014/main" id="{4F939517-877D-48B3-AD74-7AFA8D58A6F1}"/>
                </a:ext>
              </a:extLst>
            </p:cNvPr>
            <p:cNvSpPr/>
            <p:nvPr/>
          </p:nvSpPr>
          <p:spPr>
            <a:xfrm>
              <a:off x="2429198"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2</a:t>
              </a:r>
            </a:p>
          </p:txBody>
        </p:sp>
        <p:sp>
          <p:nvSpPr>
            <p:cNvPr id="28" name="Oval 27">
              <a:extLst>
                <a:ext uri="{FF2B5EF4-FFF2-40B4-BE49-F238E27FC236}">
                  <a16:creationId xmlns:a16="http://schemas.microsoft.com/office/drawing/2014/main" id="{DFD9808D-57A6-4172-A842-298F4D9494B3}"/>
                </a:ext>
              </a:extLst>
            </p:cNvPr>
            <p:cNvSpPr/>
            <p:nvPr/>
          </p:nvSpPr>
          <p:spPr>
            <a:xfrm>
              <a:off x="3561161"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3</a:t>
              </a:r>
            </a:p>
          </p:txBody>
        </p:sp>
        <p:sp>
          <p:nvSpPr>
            <p:cNvPr id="29" name="Oval 28">
              <a:extLst>
                <a:ext uri="{FF2B5EF4-FFF2-40B4-BE49-F238E27FC236}">
                  <a16:creationId xmlns:a16="http://schemas.microsoft.com/office/drawing/2014/main" id="{2846384B-C465-4923-BCBE-7B856039D6E0}"/>
                </a:ext>
              </a:extLst>
            </p:cNvPr>
            <p:cNvSpPr/>
            <p:nvPr/>
          </p:nvSpPr>
          <p:spPr>
            <a:xfrm>
              <a:off x="4693124"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4</a:t>
              </a:r>
            </a:p>
          </p:txBody>
        </p:sp>
        <p:sp>
          <p:nvSpPr>
            <p:cNvPr id="30" name="Oval 29">
              <a:extLst>
                <a:ext uri="{FF2B5EF4-FFF2-40B4-BE49-F238E27FC236}">
                  <a16:creationId xmlns:a16="http://schemas.microsoft.com/office/drawing/2014/main" id="{388595BE-9DD0-4D36-9833-132BFA91975A}"/>
                </a:ext>
              </a:extLst>
            </p:cNvPr>
            <p:cNvSpPr/>
            <p:nvPr/>
          </p:nvSpPr>
          <p:spPr>
            <a:xfrm>
              <a:off x="5825087"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5</a:t>
              </a:r>
            </a:p>
          </p:txBody>
        </p:sp>
        <p:sp>
          <p:nvSpPr>
            <p:cNvPr id="31" name="Oval 30">
              <a:extLst>
                <a:ext uri="{FF2B5EF4-FFF2-40B4-BE49-F238E27FC236}">
                  <a16:creationId xmlns:a16="http://schemas.microsoft.com/office/drawing/2014/main" id="{37BCB608-5945-4349-ADD1-6C4B7DF71EE3}"/>
                </a:ext>
              </a:extLst>
            </p:cNvPr>
            <p:cNvSpPr/>
            <p:nvPr/>
          </p:nvSpPr>
          <p:spPr>
            <a:xfrm>
              <a:off x="6957050"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6</a:t>
              </a:r>
            </a:p>
          </p:txBody>
        </p:sp>
        <p:sp>
          <p:nvSpPr>
            <p:cNvPr id="32" name="Oval 31">
              <a:extLst>
                <a:ext uri="{FF2B5EF4-FFF2-40B4-BE49-F238E27FC236}">
                  <a16:creationId xmlns:a16="http://schemas.microsoft.com/office/drawing/2014/main" id="{9E1EACCF-280B-4A53-91B3-8F5CFB47DEB5}"/>
                </a:ext>
              </a:extLst>
            </p:cNvPr>
            <p:cNvSpPr/>
            <p:nvPr/>
          </p:nvSpPr>
          <p:spPr>
            <a:xfrm>
              <a:off x="8089013"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7</a:t>
              </a:r>
            </a:p>
          </p:txBody>
        </p:sp>
        <p:sp>
          <p:nvSpPr>
            <p:cNvPr id="33" name="Oval 32">
              <a:extLst>
                <a:ext uri="{FF2B5EF4-FFF2-40B4-BE49-F238E27FC236}">
                  <a16:creationId xmlns:a16="http://schemas.microsoft.com/office/drawing/2014/main" id="{09BFE631-E35D-4D8D-92AD-C4AEA6C0753D}"/>
                </a:ext>
              </a:extLst>
            </p:cNvPr>
            <p:cNvSpPr/>
            <p:nvPr/>
          </p:nvSpPr>
          <p:spPr>
            <a:xfrm>
              <a:off x="9220976" y="3837852"/>
              <a:ext cx="540191" cy="54019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a:t>8</a:t>
              </a:r>
            </a:p>
          </p:txBody>
        </p:sp>
      </p:grpSp>
      <p:pic>
        <p:nvPicPr>
          <p:cNvPr id="39" name="Picture 38" descr="Icon&#10;&#10;Description automatically generated">
            <a:extLst>
              <a:ext uri="{FF2B5EF4-FFF2-40B4-BE49-F238E27FC236}">
                <a16:creationId xmlns:a16="http://schemas.microsoft.com/office/drawing/2014/main" id="{F8CD83D7-1200-44C9-8AAC-EC43EEAD9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9539" y="2158231"/>
            <a:ext cx="375582" cy="334503"/>
          </a:xfrm>
          <a:prstGeom prst="rect">
            <a:avLst/>
          </a:prstGeom>
        </p:spPr>
      </p:pic>
      <p:cxnSp>
        <p:nvCxnSpPr>
          <p:cNvPr id="46" name="Straight Connector 45">
            <a:extLst>
              <a:ext uri="{FF2B5EF4-FFF2-40B4-BE49-F238E27FC236}">
                <a16:creationId xmlns:a16="http://schemas.microsoft.com/office/drawing/2014/main" id="{20B2E872-17D4-4541-8FE1-A8034FAC2A1D}"/>
              </a:ext>
            </a:extLst>
          </p:cNvPr>
          <p:cNvCxnSpPr/>
          <p:nvPr/>
        </p:nvCxnSpPr>
        <p:spPr>
          <a:xfrm>
            <a:off x="3508257"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DDAE46DF-CE8F-4CB5-A9F9-9B32DD74F91A}"/>
              </a:ext>
            </a:extLst>
          </p:cNvPr>
          <p:cNvSpPr txBox="1"/>
          <p:nvPr/>
        </p:nvSpPr>
        <p:spPr>
          <a:xfrm>
            <a:off x="5162311" y="2829055"/>
            <a:ext cx="2036210" cy="761747"/>
          </a:xfrm>
          <a:prstGeom prst="rect">
            <a:avLst/>
          </a:prstGeom>
          <a:noFill/>
        </p:spPr>
        <p:txBody>
          <a:bodyPr wrap="square" rtlCol="0">
            <a:spAutoFit/>
          </a:bodyPr>
          <a:lstStyle/>
          <a:p>
            <a:pPr algn="ctr"/>
            <a:r>
              <a:rPr lang="en-GB" sz="1400" dirty="0">
                <a:solidFill>
                  <a:schemeClr val="accent6">
                    <a:lumMod val="60000"/>
                    <a:lumOff val="40000"/>
                  </a:schemeClr>
                </a:solidFill>
              </a:rPr>
              <a:t>Funding Strategy Statement (draft)</a:t>
            </a:r>
          </a:p>
          <a:p>
            <a:pPr lvl="0" algn="ctr">
              <a:spcBef>
                <a:spcPts val="600"/>
              </a:spcBef>
            </a:pPr>
            <a:r>
              <a:rPr lang="en-GB" sz="1050" b="1" dirty="0">
                <a:solidFill>
                  <a:schemeClr val="accent6">
                    <a:lumMod val="60000"/>
                    <a:lumOff val="40000"/>
                  </a:schemeClr>
                </a:solidFill>
              </a:rPr>
              <a:t>Q3 2022/23</a:t>
            </a:r>
          </a:p>
        </p:txBody>
      </p:sp>
      <p:pic>
        <p:nvPicPr>
          <p:cNvPr id="36" name="Picture 35" descr="Icon&#10;&#10;Description automatically generated">
            <a:extLst>
              <a:ext uri="{FF2B5EF4-FFF2-40B4-BE49-F238E27FC236}">
                <a16:creationId xmlns:a16="http://schemas.microsoft.com/office/drawing/2014/main" id="{38BBBD67-91B7-4F2C-B298-4D59F820B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7076" y="2161681"/>
            <a:ext cx="375582" cy="334503"/>
          </a:xfrm>
          <a:prstGeom prst="rect">
            <a:avLst/>
          </a:prstGeom>
        </p:spPr>
      </p:pic>
      <p:pic>
        <p:nvPicPr>
          <p:cNvPr id="38" name="Picture 37" descr="Icon&#10;&#10;Description automatically generated">
            <a:extLst>
              <a:ext uri="{FF2B5EF4-FFF2-40B4-BE49-F238E27FC236}">
                <a16:creationId xmlns:a16="http://schemas.microsoft.com/office/drawing/2014/main" id="{799D77E2-601B-46E6-9D80-F97EF415D9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860" y="5403559"/>
            <a:ext cx="375582" cy="334503"/>
          </a:xfrm>
          <a:prstGeom prst="rect">
            <a:avLst/>
          </a:prstGeom>
        </p:spPr>
      </p:pic>
      <p:pic>
        <p:nvPicPr>
          <p:cNvPr id="41" name="Picture 40" descr="Icon&#10;&#10;Description automatically generated">
            <a:extLst>
              <a:ext uri="{FF2B5EF4-FFF2-40B4-BE49-F238E27FC236}">
                <a16:creationId xmlns:a16="http://schemas.microsoft.com/office/drawing/2014/main" id="{2C547B34-2ECD-4C6B-BDD0-8FB4287214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4458" y="5403559"/>
            <a:ext cx="375582" cy="334503"/>
          </a:xfrm>
          <a:prstGeom prst="rect">
            <a:avLst/>
          </a:prstGeom>
        </p:spPr>
      </p:pic>
      <p:pic>
        <p:nvPicPr>
          <p:cNvPr id="42" name="Picture 41" descr="Icon&#10;&#10;Description automatically generated">
            <a:extLst>
              <a:ext uri="{FF2B5EF4-FFF2-40B4-BE49-F238E27FC236}">
                <a16:creationId xmlns:a16="http://schemas.microsoft.com/office/drawing/2014/main" id="{AB4B641F-175A-4890-A9D4-0B2EEAACD9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7391" y="2218007"/>
            <a:ext cx="375582" cy="334503"/>
          </a:xfrm>
          <a:prstGeom prst="rect">
            <a:avLst/>
          </a:prstGeom>
        </p:spPr>
      </p:pic>
    </p:spTree>
    <p:extLst>
      <p:ext uri="{BB962C8B-B14F-4D97-AF65-F5344CB8AC3E}">
        <p14:creationId xmlns:p14="http://schemas.microsoft.com/office/powerpoint/2010/main" val="2876513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EBA7-619D-4518-A660-DF75F71BD3C8}"/>
              </a:ext>
            </a:extLst>
          </p:cNvPr>
          <p:cNvSpPr>
            <a:spLocks noGrp="1"/>
          </p:cNvSpPr>
          <p:nvPr>
            <p:ph type="title"/>
          </p:nvPr>
        </p:nvSpPr>
        <p:spPr/>
        <p:txBody>
          <a:bodyPr>
            <a:normAutofit fontScale="90000"/>
          </a:bodyPr>
          <a:lstStyle/>
          <a:p>
            <a:r>
              <a:rPr lang="en-GB" dirty="0"/>
              <a:t>Purpose of whole fund results stage</a:t>
            </a:r>
          </a:p>
        </p:txBody>
      </p:sp>
      <p:grpSp>
        <p:nvGrpSpPr>
          <p:cNvPr id="6" name="Group 8">
            <a:extLst>
              <a:ext uri="{FF2B5EF4-FFF2-40B4-BE49-F238E27FC236}">
                <a16:creationId xmlns:a16="http://schemas.microsoft.com/office/drawing/2014/main" id="{2281AF13-2900-40AC-98F9-64789DE7F56D}"/>
              </a:ext>
            </a:extLst>
          </p:cNvPr>
          <p:cNvGrpSpPr>
            <a:grpSpLocks noChangeAspect="1"/>
          </p:cNvGrpSpPr>
          <p:nvPr/>
        </p:nvGrpSpPr>
        <p:grpSpPr bwMode="auto">
          <a:xfrm>
            <a:off x="1242625" y="2617811"/>
            <a:ext cx="703787" cy="633364"/>
            <a:chOff x="2579" y="1672"/>
            <a:chExt cx="1579" cy="1421"/>
          </a:xfrm>
        </p:grpSpPr>
        <p:sp>
          <p:nvSpPr>
            <p:cNvPr id="7" name="Rectangle 9">
              <a:extLst>
                <a:ext uri="{FF2B5EF4-FFF2-40B4-BE49-F238E27FC236}">
                  <a16:creationId xmlns:a16="http://schemas.microsoft.com/office/drawing/2014/main" id="{A798EE79-85A1-439E-9B99-C878C5444FF0}"/>
                </a:ext>
              </a:extLst>
            </p:cNvPr>
            <p:cNvSpPr>
              <a:spLocks noChangeArrowheads="1"/>
            </p:cNvSpPr>
            <p:nvPr/>
          </p:nvSpPr>
          <p:spPr bwMode="auto">
            <a:xfrm>
              <a:off x="3603" y="2616"/>
              <a:ext cx="187" cy="330"/>
            </a:xfrm>
            <a:prstGeom prst="rect">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8" name="Rectangle 10">
              <a:extLst>
                <a:ext uri="{FF2B5EF4-FFF2-40B4-BE49-F238E27FC236}">
                  <a16:creationId xmlns:a16="http://schemas.microsoft.com/office/drawing/2014/main" id="{E2CE2594-5AA1-413C-8921-3F786D4C2C0B}"/>
                </a:ext>
              </a:extLst>
            </p:cNvPr>
            <p:cNvSpPr>
              <a:spLocks noChangeArrowheads="1"/>
            </p:cNvSpPr>
            <p:nvPr/>
          </p:nvSpPr>
          <p:spPr bwMode="auto">
            <a:xfrm>
              <a:off x="3935" y="2096"/>
              <a:ext cx="187" cy="850"/>
            </a:xfrm>
            <a:prstGeom prst="rect">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9" name="Rectangle 11">
              <a:extLst>
                <a:ext uri="{FF2B5EF4-FFF2-40B4-BE49-F238E27FC236}">
                  <a16:creationId xmlns:a16="http://schemas.microsoft.com/office/drawing/2014/main" id="{84C0E411-DE9E-460B-BF12-4995C60D794C}"/>
                </a:ext>
              </a:extLst>
            </p:cNvPr>
            <p:cNvSpPr>
              <a:spLocks noChangeArrowheads="1"/>
            </p:cNvSpPr>
            <p:nvPr/>
          </p:nvSpPr>
          <p:spPr bwMode="auto">
            <a:xfrm>
              <a:off x="3270" y="2692"/>
              <a:ext cx="188" cy="254"/>
            </a:xfrm>
            <a:prstGeom prst="rect">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0" name="Rectangle 12">
              <a:extLst>
                <a:ext uri="{FF2B5EF4-FFF2-40B4-BE49-F238E27FC236}">
                  <a16:creationId xmlns:a16="http://schemas.microsoft.com/office/drawing/2014/main" id="{0DD565C4-A380-4516-86E3-A3B122633362}"/>
                </a:ext>
              </a:extLst>
            </p:cNvPr>
            <p:cNvSpPr>
              <a:spLocks noChangeArrowheads="1"/>
            </p:cNvSpPr>
            <p:nvPr/>
          </p:nvSpPr>
          <p:spPr bwMode="auto">
            <a:xfrm>
              <a:off x="2938" y="2808"/>
              <a:ext cx="187" cy="138"/>
            </a:xfrm>
            <a:prstGeom prst="rect">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1" name="Freeform 13">
              <a:extLst>
                <a:ext uri="{FF2B5EF4-FFF2-40B4-BE49-F238E27FC236}">
                  <a16:creationId xmlns:a16="http://schemas.microsoft.com/office/drawing/2014/main" id="{C2BD1687-2361-42C3-A308-92083DDB23D9}"/>
                </a:ext>
              </a:extLst>
            </p:cNvPr>
            <p:cNvSpPr>
              <a:spLocks/>
            </p:cNvSpPr>
            <p:nvPr/>
          </p:nvSpPr>
          <p:spPr bwMode="auto">
            <a:xfrm>
              <a:off x="3674" y="1672"/>
              <a:ext cx="256" cy="258"/>
            </a:xfrm>
            <a:custGeom>
              <a:avLst/>
              <a:gdLst>
                <a:gd name="T0" fmla="*/ 256 w 256"/>
                <a:gd name="T1" fmla="*/ 258 h 258"/>
                <a:gd name="T2" fmla="*/ 256 w 256"/>
                <a:gd name="T3" fmla="*/ 0 h 258"/>
                <a:gd name="T4" fmla="*/ 0 w 256"/>
                <a:gd name="T5" fmla="*/ 0 h 258"/>
              </a:gdLst>
              <a:ahLst/>
              <a:cxnLst>
                <a:cxn ang="0">
                  <a:pos x="T0" y="T1"/>
                </a:cxn>
                <a:cxn ang="0">
                  <a:pos x="T2" y="T3"/>
                </a:cxn>
                <a:cxn ang="0">
                  <a:pos x="T4" y="T5"/>
                </a:cxn>
              </a:cxnLst>
              <a:rect l="0" t="0" r="r" b="b"/>
              <a:pathLst>
                <a:path w="256" h="258">
                  <a:moveTo>
                    <a:pt x="256" y="258"/>
                  </a:moveTo>
                  <a:lnTo>
                    <a:pt x="256" y="0"/>
                  </a:lnTo>
                  <a:lnTo>
                    <a:pt x="0" y="0"/>
                  </a:lnTo>
                </a:path>
              </a:pathLst>
            </a:cu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2" name="Line 14">
              <a:extLst>
                <a:ext uri="{FF2B5EF4-FFF2-40B4-BE49-F238E27FC236}">
                  <a16:creationId xmlns:a16="http://schemas.microsoft.com/office/drawing/2014/main" id="{82C7DCD5-D84D-4389-955A-6BE7CF3B2506}"/>
                </a:ext>
              </a:extLst>
            </p:cNvPr>
            <p:cNvSpPr>
              <a:spLocks noChangeShapeType="1"/>
            </p:cNvSpPr>
            <p:nvPr/>
          </p:nvSpPr>
          <p:spPr bwMode="auto">
            <a:xfrm flipH="1">
              <a:off x="2798" y="1674"/>
              <a:ext cx="1127" cy="1132"/>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3" name="Line 15">
              <a:extLst>
                <a:ext uri="{FF2B5EF4-FFF2-40B4-BE49-F238E27FC236}">
                  <a16:creationId xmlns:a16="http://schemas.microsoft.com/office/drawing/2014/main" id="{D4589029-CCCA-4A20-9EAE-03C271AB821D}"/>
                </a:ext>
              </a:extLst>
            </p:cNvPr>
            <p:cNvSpPr>
              <a:spLocks noChangeShapeType="1"/>
            </p:cNvSpPr>
            <p:nvPr/>
          </p:nvSpPr>
          <p:spPr bwMode="auto">
            <a:xfrm>
              <a:off x="2579" y="2950"/>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4" name="Line 16">
              <a:extLst>
                <a:ext uri="{FF2B5EF4-FFF2-40B4-BE49-F238E27FC236}">
                  <a16:creationId xmlns:a16="http://schemas.microsoft.com/office/drawing/2014/main" id="{2AC3D72B-4279-4152-AF23-DA579D60EFF9}"/>
                </a:ext>
              </a:extLst>
            </p:cNvPr>
            <p:cNvSpPr>
              <a:spLocks noChangeShapeType="1"/>
            </p:cNvSpPr>
            <p:nvPr/>
          </p:nvSpPr>
          <p:spPr bwMode="auto">
            <a:xfrm>
              <a:off x="2579" y="2810"/>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5" name="Line 17">
              <a:extLst>
                <a:ext uri="{FF2B5EF4-FFF2-40B4-BE49-F238E27FC236}">
                  <a16:creationId xmlns:a16="http://schemas.microsoft.com/office/drawing/2014/main" id="{3CC2FDE9-4E6B-47EF-92C4-A996366B3E15}"/>
                </a:ext>
              </a:extLst>
            </p:cNvPr>
            <p:cNvSpPr>
              <a:spLocks noChangeShapeType="1"/>
            </p:cNvSpPr>
            <p:nvPr/>
          </p:nvSpPr>
          <p:spPr bwMode="auto">
            <a:xfrm>
              <a:off x="2579" y="2668"/>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6" name="Line 18">
              <a:extLst>
                <a:ext uri="{FF2B5EF4-FFF2-40B4-BE49-F238E27FC236}">
                  <a16:creationId xmlns:a16="http://schemas.microsoft.com/office/drawing/2014/main" id="{EF34181E-9D71-4B43-AB28-235E0E9F4489}"/>
                </a:ext>
              </a:extLst>
            </p:cNvPr>
            <p:cNvSpPr>
              <a:spLocks noChangeShapeType="1"/>
            </p:cNvSpPr>
            <p:nvPr/>
          </p:nvSpPr>
          <p:spPr bwMode="auto">
            <a:xfrm>
              <a:off x="2579" y="2528"/>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7" name="Line 19">
              <a:extLst>
                <a:ext uri="{FF2B5EF4-FFF2-40B4-BE49-F238E27FC236}">
                  <a16:creationId xmlns:a16="http://schemas.microsoft.com/office/drawing/2014/main" id="{0E38815B-95DB-49EB-B753-C3F2A4E7BB4E}"/>
                </a:ext>
              </a:extLst>
            </p:cNvPr>
            <p:cNvSpPr>
              <a:spLocks noChangeShapeType="1"/>
            </p:cNvSpPr>
            <p:nvPr/>
          </p:nvSpPr>
          <p:spPr bwMode="auto">
            <a:xfrm>
              <a:off x="2579" y="2386"/>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8" name="Line 20">
              <a:extLst>
                <a:ext uri="{FF2B5EF4-FFF2-40B4-BE49-F238E27FC236}">
                  <a16:creationId xmlns:a16="http://schemas.microsoft.com/office/drawing/2014/main" id="{DD8377BC-BC80-4576-9AD1-C652AB063CEE}"/>
                </a:ext>
              </a:extLst>
            </p:cNvPr>
            <p:cNvSpPr>
              <a:spLocks noChangeShapeType="1"/>
            </p:cNvSpPr>
            <p:nvPr/>
          </p:nvSpPr>
          <p:spPr bwMode="auto">
            <a:xfrm>
              <a:off x="2579" y="2246"/>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9" name="Line 21">
              <a:extLst>
                <a:ext uri="{FF2B5EF4-FFF2-40B4-BE49-F238E27FC236}">
                  <a16:creationId xmlns:a16="http://schemas.microsoft.com/office/drawing/2014/main" id="{78B713AA-3680-4ABA-B1EE-CBD5456D39ED}"/>
                </a:ext>
              </a:extLst>
            </p:cNvPr>
            <p:cNvSpPr>
              <a:spLocks noChangeShapeType="1"/>
            </p:cNvSpPr>
            <p:nvPr/>
          </p:nvSpPr>
          <p:spPr bwMode="auto">
            <a:xfrm>
              <a:off x="2579" y="2103"/>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0" name="Line 22">
              <a:extLst>
                <a:ext uri="{FF2B5EF4-FFF2-40B4-BE49-F238E27FC236}">
                  <a16:creationId xmlns:a16="http://schemas.microsoft.com/office/drawing/2014/main" id="{457BE67D-042B-413C-BDE7-E2D3118F347A}"/>
                </a:ext>
              </a:extLst>
            </p:cNvPr>
            <p:cNvSpPr>
              <a:spLocks noChangeShapeType="1"/>
            </p:cNvSpPr>
            <p:nvPr/>
          </p:nvSpPr>
          <p:spPr bwMode="auto">
            <a:xfrm>
              <a:off x="2579" y="1963"/>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1" name="Line 23">
              <a:extLst>
                <a:ext uri="{FF2B5EF4-FFF2-40B4-BE49-F238E27FC236}">
                  <a16:creationId xmlns:a16="http://schemas.microsoft.com/office/drawing/2014/main" id="{54E780AB-CF1A-4022-8A9F-5FD769C80408}"/>
                </a:ext>
              </a:extLst>
            </p:cNvPr>
            <p:cNvSpPr>
              <a:spLocks noChangeShapeType="1"/>
            </p:cNvSpPr>
            <p:nvPr/>
          </p:nvSpPr>
          <p:spPr bwMode="auto">
            <a:xfrm>
              <a:off x="2579" y="1821"/>
              <a:ext cx="131"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2" name="Line 24">
              <a:extLst>
                <a:ext uri="{FF2B5EF4-FFF2-40B4-BE49-F238E27FC236}">
                  <a16:creationId xmlns:a16="http://schemas.microsoft.com/office/drawing/2014/main" id="{5A0DAA89-796D-46D8-8FF1-A670B0447F1E}"/>
                </a:ext>
              </a:extLst>
            </p:cNvPr>
            <p:cNvSpPr>
              <a:spLocks noChangeShapeType="1"/>
            </p:cNvSpPr>
            <p:nvPr/>
          </p:nvSpPr>
          <p:spPr bwMode="auto">
            <a:xfrm>
              <a:off x="2579" y="3093"/>
              <a:ext cx="1579" cy="0"/>
            </a:xfrm>
            <a:prstGeom prst="line">
              <a:avLst/>
            </a:prstGeom>
            <a:noFill/>
            <a:ln w="19050" cap="flat">
              <a:gradFill>
                <a:gsLst>
                  <a:gs pos="0">
                    <a:schemeClr val="accent1"/>
                  </a:gs>
                  <a:gs pos="100000">
                    <a:schemeClr val="accent2"/>
                  </a:gs>
                </a:gsLst>
                <a:lin ang="0" scaled="0"/>
              </a:gra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grpSp>
      <p:sp>
        <p:nvSpPr>
          <p:cNvPr id="24" name="TextBox 23">
            <a:extLst>
              <a:ext uri="{FF2B5EF4-FFF2-40B4-BE49-F238E27FC236}">
                <a16:creationId xmlns:a16="http://schemas.microsoft.com/office/drawing/2014/main" id="{C7D9DCA6-6256-4D69-A1B9-3138AB4ED71B}"/>
              </a:ext>
            </a:extLst>
          </p:cNvPr>
          <p:cNvSpPr txBox="1"/>
          <p:nvPr/>
        </p:nvSpPr>
        <p:spPr>
          <a:xfrm>
            <a:off x="2481458" y="2559264"/>
            <a:ext cx="6662056" cy="677108"/>
          </a:xfrm>
          <a:prstGeom prst="rect">
            <a:avLst/>
          </a:prstGeom>
          <a:noFill/>
        </p:spPr>
        <p:txBody>
          <a:bodyPr wrap="square">
            <a:spAutoFit/>
          </a:bodyPr>
          <a:lstStyle/>
          <a:p>
            <a:r>
              <a:rPr lang="en-GB" sz="2000" b="1" dirty="0"/>
              <a:t>Whole fund solvency position</a:t>
            </a:r>
          </a:p>
          <a:p>
            <a:r>
              <a:rPr lang="en-GB" sz="1800" dirty="0"/>
              <a:t>High-level health check on funding position at whole Fund level</a:t>
            </a:r>
          </a:p>
        </p:txBody>
      </p:sp>
      <p:sp>
        <p:nvSpPr>
          <p:cNvPr id="25" name="Freeform 65">
            <a:extLst>
              <a:ext uri="{FF2B5EF4-FFF2-40B4-BE49-F238E27FC236}">
                <a16:creationId xmlns:a16="http://schemas.microsoft.com/office/drawing/2014/main" id="{8E8E7C1D-5702-4BF4-962D-B7B9494446DA}"/>
              </a:ext>
            </a:extLst>
          </p:cNvPr>
          <p:cNvSpPr>
            <a:spLocks noEditPoints="1"/>
          </p:cNvSpPr>
          <p:nvPr/>
        </p:nvSpPr>
        <p:spPr bwMode="auto">
          <a:xfrm>
            <a:off x="1292196" y="4161178"/>
            <a:ext cx="735626" cy="669420"/>
          </a:xfrm>
          <a:custGeom>
            <a:avLst/>
            <a:gdLst>
              <a:gd name="T0" fmla="*/ 629 w 647"/>
              <a:gd name="T1" fmla="*/ 123 h 589"/>
              <a:gd name="T2" fmla="*/ 629 w 647"/>
              <a:gd name="T3" fmla="*/ 91 h 589"/>
              <a:gd name="T4" fmla="*/ 534 w 647"/>
              <a:gd name="T5" fmla="*/ 234 h 589"/>
              <a:gd name="T6" fmla="*/ 503 w 647"/>
              <a:gd name="T7" fmla="*/ 234 h 589"/>
              <a:gd name="T8" fmla="*/ 534 w 647"/>
              <a:gd name="T9" fmla="*/ 234 h 589"/>
              <a:gd name="T10" fmla="*/ 16 w 647"/>
              <a:gd name="T11" fmla="*/ 389 h 589"/>
              <a:gd name="T12" fmla="*/ 16 w 647"/>
              <a:gd name="T13" fmla="*/ 357 h 589"/>
              <a:gd name="T14" fmla="*/ 117 w 647"/>
              <a:gd name="T15" fmla="*/ 427 h 589"/>
              <a:gd name="T16" fmla="*/ 86 w 647"/>
              <a:gd name="T17" fmla="*/ 427 h 589"/>
              <a:gd name="T18" fmla="*/ 117 w 647"/>
              <a:gd name="T19" fmla="*/ 427 h 589"/>
              <a:gd name="T20" fmla="*/ 264 w 647"/>
              <a:gd name="T21" fmla="*/ 217 h 589"/>
              <a:gd name="T22" fmla="*/ 264 w 647"/>
              <a:gd name="T23" fmla="*/ 185 h 589"/>
              <a:gd name="T24" fmla="*/ 10 w 647"/>
              <a:gd name="T25" fmla="*/ 370 h 589"/>
              <a:gd name="T26" fmla="*/ 260 w 647"/>
              <a:gd name="T27" fmla="*/ 202 h 589"/>
              <a:gd name="T28" fmla="*/ 632 w 647"/>
              <a:gd name="T29" fmla="*/ 101 h 589"/>
              <a:gd name="T30" fmla="*/ 589 w 647"/>
              <a:gd name="T31" fmla="*/ 589 h 589"/>
              <a:gd name="T32" fmla="*/ 633 w 647"/>
              <a:gd name="T33" fmla="*/ 518 h 589"/>
              <a:gd name="T34" fmla="*/ 474 w 647"/>
              <a:gd name="T35" fmla="*/ 358 h 589"/>
              <a:gd name="T36" fmla="*/ 395 w 647"/>
              <a:gd name="T37" fmla="*/ 395 h 589"/>
              <a:gd name="T38" fmla="*/ 474 w 647"/>
              <a:gd name="T39" fmla="*/ 358 h 589"/>
              <a:gd name="T40" fmla="*/ 575 w 647"/>
              <a:gd name="T41" fmla="*/ 576 h 589"/>
              <a:gd name="T42" fmla="*/ 453 w 647"/>
              <a:gd name="T43" fmla="*/ 337 h 589"/>
              <a:gd name="T44" fmla="*/ 443 w 647"/>
              <a:gd name="T45" fmla="*/ 350 h 589"/>
              <a:gd name="T46" fmla="*/ 401 w 647"/>
              <a:gd name="T47" fmla="*/ 343 h 589"/>
              <a:gd name="T48" fmla="*/ 407 w 647"/>
              <a:gd name="T49" fmla="*/ 386 h 589"/>
              <a:gd name="T50" fmla="*/ 259 w 647"/>
              <a:gd name="T51" fmla="*/ 364 h 589"/>
              <a:gd name="T52" fmla="*/ 144 w 647"/>
              <a:gd name="T53" fmla="*/ 86 h 589"/>
              <a:gd name="T54" fmla="*/ 374 w 647"/>
              <a:gd name="T55" fmla="*/ 86 h 589"/>
              <a:gd name="T56" fmla="*/ 375 w 647"/>
              <a:gd name="T57" fmla="*/ 316 h 589"/>
              <a:gd name="T58" fmla="*/ 259 w 647"/>
              <a:gd name="T59" fmla="*/ 1 h 589"/>
              <a:gd name="T60" fmla="*/ 59 w 647"/>
              <a:gd name="T61" fmla="*/ 201 h 589"/>
              <a:gd name="T62" fmla="*/ 401 w 647"/>
              <a:gd name="T63" fmla="*/ 343 h 589"/>
              <a:gd name="T64" fmla="*/ 401 w 647"/>
              <a:gd name="T65" fmla="*/ 59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7" h="589">
                <a:moveTo>
                  <a:pt x="645" y="107"/>
                </a:moveTo>
                <a:cubicBezTo>
                  <a:pt x="645" y="115"/>
                  <a:pt x="638" y="123"/>
                  <a:pt x="629" y="123"/>
                </a:cubicBezTo>
                <a:cubicBezTo>
                  <a:pt x="620" y="123"/>
                  <a:pt x="613" y="115"/>
                  <a:pt x="613" y="107"/>
                </a:cubicBezTo>
                <a:cubicBezTo>
                  <a:pt x="613" y="98"/>
                  <a:pt x="620" y="91"/>
                  <a:pt x="629" y="91"/>
                </a:cubicBezTo>
                <a:cubicBezTo>
                  <a:pt x="638" y="91"/>
                  <a:pt x="645" y="98"/>
                  <a:pt x="645" y="107"/>
                </a:cubicBezTo>
                <a:close/>
                <a:moveTo>
                  <a:pt x="534" y="234"/>
                </a:moveTo>
                <a:cubicBezTo>
                  <a:pt x="534" y="243"/>
                  <a:pt x="527" y="250"/>
                  <a:pt x="518" y="250"/>
                </a:cubicBezTo>
                <a:cubicBezTo>
                  <a:pt x="510" y="250"/>
                  <a:pt x="503" y="243"/>
                  <a:pt x="503" y="234"/>
                </a:cubicBezTo>
                <a:cubicBezTo>
                  <a:pt x="503" y="225"/>
                  <a:pt x="510" y="218"/>
                  <a:pt x="518" y="218"/>
                </a:cubicBezTo>
                <a:cubicBezTo>
                  <a:pt x="527" y="218"/>
                  <a:pt x="534" y="225"/>
                  <a:pt x="534" y="234"/>
                </a:cubicBezTo>
                <a:close/>
                <a:moveTo>
                  <a:pt x="32" y="373"/>
                </a:moveTo>
                <a:cubicBezTo>
                  <a:pt x="32" y="382"/>
                  <a:pt x="25" y="389"/>
                  <a:pt x="16" y="389"/>
                </a:cubicBezTo>
                <a:cubicBezTo>
                  <a:pt x="7" y="389"/>
                  <a:pt x="0" y="382"/>
                  <a:pt x="0" y="373"/>
                </a:cubicBezTo>
                <a:cubicBezTo>
                  <a:pt x="0" y="364"/>
                  <a:pt x="7" y="357"/>
                  <a:pt x="16" y="357"/>
                </a:cubicBezTo>
                <a:cubicBezTo>
                  <a:pt x="25" y="357"/>
                  <a:pt x="32" y="364"/>
                  <a:pt x="32" y="373"/>
                </a:cubicBezTo>
                <a:close/>
                <a:moveTo>
                  <a:pt x="117" y="427"/>
                </a:moveTo>
                <a:cubicBezTo>
                  <a:pt x="117" y="435"/>
                  <a:pt x="110" y="442"/>
                  <a:pt x="101" y="442"/>
                </a:cubicBezTo>
                <a:cubicBezTo>
                  <a:pt x="93" y="442"/>
                  <a:pt x="86" y="435"/>
                  <a:pt x="86" y="427"/>
                </a:cubicBezTo>
                <a:cubicBezTo>
                  <a:pt x="86" y="418"/>
                  <a:pt x="93" y="411"/>
                  <a:pt x="101" y="411"/>
                </a:cubicBezTo>
                <a:cubicBezTo>
                  <a:pt x="110" y="411"/>
                  <a:pt x="117" y="418"/>
                  <a:pt x="117" y="427"/>
                </a:cubicBezTo>
                <a:close/>
                <a:moveTo>
                  <a:pt x="279" y="201"/>
                </a:moveTo>
                <a:cubicBezTo>
                  <a:pt x="279" y="210"/>
                  <a:pt x="272" y="217"/>
                  <a:pt x="264" y="217"/>
                </a:cubicBezTo>
                <a:cubicBezTo>
                  <a:pt x="255" y="217"/>
                  <a:pt x="248" y="210"/>
                  <a:pt x="248" y="201"/>
                </a:cubicBezTo>
                <a:cubicBezTo>
                  <a:pt x="248" y="193"/>
                  <a:pt x="255" y="185"/>
                  <a:pt x="264" y="185"/>
                </a:cubicBezTo>
                <a:cubicBezTo>
                  <a:pt x="272" y="185"/>
                  <a:pt x="279" y="193"/>
                  <a:pt x="279" y="201"/>
                </a:cubicBezTo>
                <a:close/>
                <a:moveTo>
                  <a:pt x="10" y="370"/>
                </a:moveTo>
                <a:cubicBezTo>
                  <a:pt x="101" y="427"/>
                  <a:pt x="101" y="427"/>
                  <a:pt x="101" y="427"/>
                </a:cubicBezTo>
                <a:cubicBezTo>
                  <a:pt x="260" y="202"/>
                  <a:pt x="260" y="202"/>
                  <a:pt x="260" y="202"/>
                </a:cubicBezTo>
                <a:cubicBezTo>
                  <a:pt x="518" y="234"/>
                  <a:pt x="518" y="234"/>
                  <a:pt x="518" y="234"/>
                </a:cubicBezTo>
                <a:cubicBezTo>
                  <a:pt x="632" y="101"/>
                  <a:pt x="632" y="101"/>
                  <a:pt x="632" y="101"/>
                </a:cubicBezTo>
                <a:moveTo>
                  <a:pt x="647" y="531"/>
                </a:moveTo>
                <a:cubicBezTo>
                  <a:pt x="647" y="563"/>
                  <a:pt x="621" y="589"/>
                  <a:pt x="589" y="589"/>
                </a:cubicBezTo>
                <a:cubicBezTo>
                  <a:pt x="585" y="585"/>
                  <a:pt x="580" y="580"/>
                  <a:pt x="575" y="576"/>
                </a:cubicBezTo>
                <a:cubicBezTo>
                  <a:pt x="595" y="556"/>
                  <a:pt x="614" y="537"/>
                  <a:pt x="633" y="518"/>
                </a:cubicBezTo>
                <a:cubicBezTo>
                  <a:pt x="638" y="522"/>
                  <a:pt x="643" y="527"/>
                  <a:pt x="647" y="531"/>
                </a:cubicBezTo>
                <a:close/>
                <a:moveTo>
                  <a:pt x="474" y="358"/>
                </a:moveTo>
                <a:cubicBezTo>
                  <a:pt x="416" y="416"/>
                  <a:pt x="416" y="416"/>
                  <a:pt x="416" y="416"/>
                </a:cubicBezTo>
                <a:cubicBezTo>
                  <a:pt x="395" y="395"/>
                  <a:pt x="395" y="395"/>
                  <a:pt x="395" y="395"/>
                </a:cubicBezTo>
                <a:cubicBezTo>
                  <a:pt x="453" y="337"/>
                  <a:pt x="453" y="337"/>
                  <a:pt x="453" y="337"/>
                </a:cubicBezTo>
                <a:lnTo>
                  <a:pt x="474" y="358"/>
                </a:lnTo>
                <a:close/>
                <a:moveTo>
                  <a:pt x="633" y="518"/>
                </a:moveTo>
                <a:cubicBezTo>
                  <a:pt x="575" y="576"/>
                  <a:pt x="575" y="576"/>
                  <a:pt x="575" y="576"/>
                </a:cubicBezTo>
                <a:cubicBezTo>
                  <a:pt x="395" y="395"/>
                  <a:pt x="395" y="395"/>
                  <a:pt x="395" y="395"/>
                </a:cubicBezTo>
                <a:cubicBezTo>
                  <a:pt x="453" y="337"/>
                  <a:pt x="453" y="337"/>
                  <a:pt x="453" y="337"/>
                </a:cubicBezTo>
                <a:lnTo>
                  <a:pt x="633" y="518"/>
                </a:lnTo>
                <a:close/>
                <a:moveTo>
                  <a:pt x="443" y="350"/>
                </a:moveTo>
                <a:cubicBezTo>
                  <a:pt x="435" y="341"/>
                  <a:pt x="427" y="332"/>
                  <a:pt x="418" y="324"/>
                </a:cubicBezTo>
                <a:cubicBezTo>
                  <a:pt x="413" y="330"/>
                  <a:pt x="407" y="337"/>
                  <a:pt x="401" y="343"/>
                </a:cubicBezTo>
                <a:cubicBezTo>
                  <a:pt x="395" y="349"/>
                  <a:pt x="389" y="355"/>
                  <a:pt x="382" y="360"/>
                </a:cubicBezTo>
                <a:cubicBezTo>
                  <a:pt x="390" y="369"/>
                  <a:pt x="399" y="377"/>
                  <a:pt x="407" y="386"/>
                </a:cubicBezTo>
                <a:moveTo>
                  <a:pt x="375" y="316"/>
                </a:moveTo>
                <a:cubicBezTo>
                  <a:pt x="344" y="347"/>
                  <a:pt x="303" y="364"/>
                  <a:pt x="259" y="364"/>
                </a:cubicBezTo>
                <a:cubicBezTo>
                  <a:pt x="169" y="364"/>
                  <a:pt x="96" y="291"/>
                  <a:pt x="96" y="201"/>
                </a:cubicBezTo>
                <a:cubicBezTo>
                  <a:pt x="96" y="158"/>
                  <a:pt x="113" y="117"/>
                  <a:pt x="144" y="86"/>
                </a:cubicBezTo>
                <a:cubicBezTo>
                  <a:pt x="175" y="55"/>
                  <a:pt x="216" y="38"/>
                  <a:pt x="259" y="38"/>
                </a:cubicBezTo>
                <a:cubicBezTo>
                  <a:pt x="303" y="38"/>
                  <a:pt x="344" y="55"/>
                  <a:pt x="374" y="86"/>
                </a:cubicBezTo>
                <a:cubicBezTo>
                  <a:pt x="405" y="117"/>
                  <a:pt x="422" y="158"/>
                  <a:pt x="422" y="201"/>
                </a:cubicBezTo>
                <a:cubicBezTo>
                  <a:pt x="422" y="245"/>
                  <a:pt x="406" y="285"/>
                  <a:pt x="375" y="316"/>
                </a:cubicBezTo>
                <a:close/>
                <a:moveTo>
                  <a:pt x="401" y="59"/>
                </a:moveTo>
                <a:cubicBezTo>
                  <a:pt x="363" y="21"/>
                  <a:pt x="313" y="0"/>
                  <a:pt x="259" y="1"/>
                </a:cubicBezTo>
                <a:cubicBezTo>
                  <a:pt x="205" y="0"/>
                  <a:pt x="155" y="21"/>
                  <a:pt x="117" y="60"/>
                </a:cubicBezTo>
                <a:cubicBezTo>
                  <a:pt x="79" y="98"/>
                  <a:pt x="59" y="148"/>
                  <a:pt x="59" y="201"/>
                </a:cubicBezTo>
                <a:cubicBezTo>
                  <a:pt x="59" y="312"/>
                  <a:pt x="149" y="402"/>
                  <a:pt x="259" y="402"/>
                </a:cubicBezTo>
                <a:cubicBezTo>
                  <a:pt x="313" y="402"/>
                  <a:pt x="363" y="381"/>
                  <a:pt x="401" y="343"/>
                </a:cubicBezTo>
                <a:cubicBezTo>
                  <a:pt x="439" y="305"/>
                  <a:pt x="460" y="255"/>
                  <a:pt x="460" y="201"/>
                </a:cubicBezTo>
                <a:cubicBezTo>
                  <a:pt x="460" y="148"/>
                  <a:pt x="439" y="97"/>
                  <a:pt x="401" y="59"/>
                </a:cubicBezTo>
                <a:close/>
              </a:path>
            </a:pathLst>
          </a:custGeom>
          <a:noFill/>
          <a:ln w="19050" cap="flat">
            <a:gradFill>
              <a:gsLst>
                <a:gs pos="0">
                  <a:schemeClr val="accent1"/>
                </a:gs>
                <a:gs pos="100000">
                  <a:schemeClr val="accent2"/>
                </a:gs>
              </a:gsLst>
              <a:lin ang="0" scaled="0"/>
            </a:gra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 name="TextBox 26">
            <a:extLst>
              <a:ext uri="{FF2B5EF4-FFF2-40B4-BE49-F238E27FC236}">
                <a16:creationId xmlns:a16="http://schemas.microsoft.com/office/drawing/2014/main" id="{07A7FA1C-43FF-4505-BA1A-E1AF1AFA5DDD}"/>
              </a:ext>
            </a:extLst>
          </p:cNvPr>
          <p:cNvSpPr txBox="1"/>
          <p:nvPr/>
        </p:nvSpPr>
        <p:spPr>
          <a:xfrm>
            <a:off x="2481458" y="4100312"/>
            <a:ext cx="6662056" cy="954107"/>
          </a:xfrm>
          <a:prstGeom prst="rect">
            <a:avLst/>
          </a:prstGeom>
          <a:noFill/>
        </p:spPr>
        <p:txBody>
          <a:bodyPr wrap="square">
            <a:spAutoFit/>
          </a:bodyPr>
          <a:lstStyle/>
          <a:p>
            <a:r>
              <a:rPr lang="en-GB" sz="2000" b="1" dirty="0"/>
              <a:t>Risk management</a:t>
            </a:r>
            <a:br>
              <a:rPr lang="en-GB" dirty="0"/>
            </a:br>
            <a:r>
              <a:rPr lang="en-GB" sz="1800" dirty="0"/>
              <a:t>Understand what has caused the funding position to change and the relative magnitude</a:t>
            </a:r>
            <a:endParaRPr lang="en-GB" dirty="0"/>
          </a:p>
        </p:txBody>
      </p:sp>
    </p:spTree>
    <p:extLst>
      <p:ext uri="{BB962C8B-B14F-4D97-AF65-F5344CB8AC3E}">
        <p14:creationId xmlns:p14="http://schemas.microsoft.com/office/powerpoint/2010/main" val="178429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E2D1-F93C-43B4-AB44-9028DF59A68A}"/>
              </a:ext>
            </a:extLst>
          </p:cNvPr>
          <p:cNvSpPr>
            <a:spLocks noGrp="1"/>
          </p:cNvSpPr>
          <p:nvPr>
            <p:ph type="title"/>
          </p:nvPr>
        </p:nvSpPr>
        <p:spPr/>
        <p:txBody>
          <a:bodyPr>
            <a:normAutofit fontScale="90000"/>
          </a:bodyPr>
          <a:lstStyle/>
          <a:p>
            <a:r>
              <a:rPr lang="en-GB" dirty="0"/>
              <a:t>Individual member valuations</a:t>
            </a:r>
          </a:p>
        </p:txBody>
      </p:sp>
      <p:grpSp>
        <p:nvGrpSpPr>
          <p:cNvPr id="6" name="Group 5">
            <a:extLst>
              <a:ext uri="{FF2B5EF4-FFF2-40B4-BE49-F238E27FC236}">
                <a16:creationId xmlns:a16="http://schemas.microsoft.com/office/drawing/2014/main" id="{86E840E3-6501-430E-9D5C-67FEEDF2BD1E}"/>
              </a:ext>
            </a:extLst>
          </p:cNvPr>
          <p:cNvGrpSpPr/>
          <p:nvPr/>
        </p:nvGrpSpPr>
        <p:grpSpPr>
          <a:xfrm>
            <a:off x="1423282" y="1740069"/>
            <a:ext cx="9143118" cy="4374981"/>
            <a:chOff x="1671638" y="1394207"/>
            <a:chExt cx="9010682" cy="4720843"/>
          </a:xfrm>
        </p:grpSpPr>
        <p:sp>
          <p:nvSpPr>
            <p:cNvPr id="7" name="Rectangle 2" descr="blue25">
              <a:extLst>
                <a:ext uri="{FF2B5EF4-FFF2-40B4-BE49-F238E27FC236}">
                  <a16:creationId xmlns:a16="http://schemas.microsoft.com/office/drawing/2014/main" id="{317DFB58-0595-4153-9958-687D3A929DEB}"/>
                </a:ext>
              </a:extLst>
            </p:cNvPr>
            <p:cNvSpPr>
              <a:spLocks noChangeArrowheads="1"/>
            </p:cNvSpPr>
            <p:nvPr/>
          </p:nvSpPr>
          <p:spPr bwMode="auto">
            <a:xfrm>
              <a:off x="8616951" y="4292601"/>
              <a:ext cx="1223963" cy="360363"/>
            </a:xfrm>
            <a:prstGeom prst="rect">
              <a:avLst/>
            </a:prstGeom>
            <a:solidFill>
              <a:schemeClr val="accent3">
                <a:alpha val="30000"/>
              </a:schemeClr>
            </a:solidFill>
            <a:ln w="9525" algn="ctr">
              <a:noFill/>
              <a:miter lim="800000"/>
              <a:headEnd/>
              <a:tailEnd/>
            </a:ln>
          </p:spPr>
          <p:txBody>
            <a:bodyPr wrap="none" anchor="ctr"/>
            <a:lstStyle/>
            <a:p>
              <a:pPr fontAlgn="base">
                <a:spcBef>
                  <a:spcPct val="0"/>
                </a:spcBef>
                <a:spcAft>
                  <a:spcPct val="0"/>
                </a:spcAft>
                <a:defRPr/>
              </a:pPr>
              <a:endParaRPr lang="en-US" dirty="0">
                <a:solidFill>
                  <a:srgbClr val="35434D"/>
                </a:solidFill>
                <a:latin typeface="Arial" charset="0"/>
              </a:endParaRPr>
            </a:p>
          </p:txBody>
        </p:sp>
        <p:sp>
          <p:nvSpPr>
            <p:cNvPr id="8" name="AutoShape 3" descr="blue25">
              <a:extLst>
                <a:ext uri="{FF2B5EF4-FFF2-40B4-BE49-F238E27FC236}">
                  <a16:creationId xmlns:a16="http://schemas.microsoft.com/office/drawing/2014/main" id="{80324FD9-255F-4D36-A1DF-7E77963B15AF}"/>
                </a:ext>
              </a:extLst>
            </p:cNvPr>
            <p:cNvSpPr>
              <a:spLocks noChangeArrowheads="1"/>
            </p:cNvSpPr>
            <p:nvPr/>
          </p:nvSpPr>
          <p:spPr bwMode="auto">
            <a:xfrm flipH="1">
              <a:off x="8616951" y="3860800"/>
              <a:ext cx="1223963" cy="431800"/>
            </a:xfrm>
            <a:prstGeom prst="rtTriangle">
              <a:avLst/>
            </a:prstGeom>
            <a:solidFill>
              <a:schemeClr val="accent3">
                <a:alpha val="30000"/>
              </a:schemeClr>
            </a:solidFill>
            <a:ln w="9525" algn="ctr">
              <a:noFill/>
              <a:miter lim="800000"/>
              <a:headEnd/>
              <a:tailEnd/>
            </a:ln>
          </p:spPr>
          <p:txBody>
            <a:bodyPr wrap="none" anchor="ctr"/>
            <a:lstStyle/>
            <a:p>
              <a:pPr fontAlgn="base">
                <a:spcBef>
                  <a:spcPct val="0"/>
                </a:spcBef>
                <a:spcAft>
                  <a:spcPct val="0"/>
                </a:spcAft>
                <a:defRPr/>
              </a:pPr>
              <a:endParaRPr lang="en-US" dirty="0">
                <a:solidFill>
                  <a:srgbClr val="35434D"/>
                </a:solidFill>
                <a:latin typeface="Arial" charset="0"/>
              </a:endParaRPr>
            </a:p>
          </p:txBody>
        </p:sp>
        <p:sp>
          <p:nvSpPr>
            <p:cNvPr id="9" name="Rectangle 4" descr="blue50">
              <a:extLst>
                <a:ext uri="{FF2B5EF4-FFF2-40B4-BE49-F238E27FC236}">
                  <a16:creationId xmlns:a16="http://schemas.microsoft.com/office/drawing/2014/main" id="{E3D7D4C0-E3EA-41DC-8C2E-555504D88853}"/>
                </a:ext>
              </a:extLst>
            </p:cNvPr>
            <p:cNvSpPr>
              <a:spLocks noChangeArrowheads="1"/>
            </p:cNvSpPr>
            <p:nvPr/>
          </p:nvSpPr>
          <p:spPr bwMode="auto">
            <a:xfrm>
              <a:off x="6242287" y="4221505"/>
              <a:ext cx="2376487" cy="431800"/>
            </a:xfrm>
            <a:prstGeom prst="rect">
              <a:avLst/>
            </a:prstGeom>
            <a:solidFill>
              <a:schemeClr val="accent3">
                <a:alpha val="70000"/>
              </a:schemeClr>
            </a:solidFill>
            <a:ln w="9525" algn="ctr">
              <a:noFill/>
              <a:miter lim="800000"/>
              <a:headEnd/>
              <a:tailEnd/>
            </a:ln>
          </p:spPr>
          <p:txBody>
            <a:bodyPr wrap="none" anchor="ctr"/>
            <a:lstStyle/>
            <a:p>
              <a:pPr fontAlgn="base">
                <a:spcBef>
                  <a:spcPct val="0"/>
                </a:spcBef>
                <a:spcAft>
                  <a:spcPct val="0"/>
                </a:spcAft>
                <a:defRPr/>
              </a:pPr>
              <a:endParaRPr lang="en-US" dirty="0">
                <a:solidFill>
                  <a:srgbClr val="35434D"/>
                </a:solidFill>
                <a:latin typeface="Arial" charset="0"/>
              </a:endParaRPr>
            </a:p>
          </p:txBody>
        </p:sp>
        <p:sp>
          <p:nvSpPr>
            <p:cNvPr id="10" name="AutoShape 5" descr="blue50">
              <a:extLst>
                <a:ext uri="{FF2B5EF4-FFF2-40B4-BE49-F238E27FC236}">
                  <a16:creationId xmlns:a16="http://schemas.microsoft.com/office/drawing/2014/main" id="{63E99F9E-0277-4D7C-8B41-4A97B09D43EE}"/>
                </a:ext>
              </a:extLst>
            </p:cNvPr>
            <p:cNvSpPr>
              <a:spLocks noChangeArrowheads="1"/>
            </p:cNvSpPr>
            <p:nvPr/>
          </p:nvSpPr>
          <p:spPr bwMode="auto">
            <a:xfrm flipH="1">
              <a:off x="6240464" y="3527332"/>
              <a:ext cx="2376487" cy="719137"/>
            </a:xfrm>
            <a:prstGeom prst="rtTriangle">
              <a:avLst/>
            </a:prstGeom>
            <a:solidFill>
              <a:srgbClr val="97D276"/>
            </a:solidFill>
            <a:ln w="9525" algn="ctr">
              <a:noFill/>
              <a:miter lim="800000"/>
              <a:headEnd/>
              <a:tailEnd/>
            </a:ln>
          </p:spPr>
          <p:txBody>
            <a:bodyPr wrap="none" anchor="ctr"/>
            <a:lstStyle/>
            <a:p>
              <a:pPr fontAlgn="base">
                <a:spcBef>
                  <a:spcPct val="0"/>
                </a:spcBef>
                <a:spcAft>
                  <a:spcPct val="0"/>
                </a:spcAft>
                <a:defRPr/>
              </a:pPr>
              <a:endParaRPr lang="en-US" dirty="0">
                <a:solidFill>
                  <a:srgbClr val="35434D"/>
                </a:solidFill>
                <a:latin typeface="Arial" charset="0"/>
              </a:endParaRPr>
            </a:p>
          </p:txBody>
        </p:sp>
        <p:sp>
          <p:nvSpPr>
            <p:cNvPr id="11" name="Text Box 7">
              <a:extLst>
                <a:ext uri="{FF2B5EF4-FFF2-40B4-BE49-F238E27FC236}">
                  <a16:creationId xmlns:a16="http://schemas.microsoft.com/office/drawing/2014/main" id="{A31F23FC-FEC6-4868-9B5E-B1393A93EF6F}"/>
                </a:ext>
              </a:extLst>
            </p:cNvPr>
            <p:cNvSpPr txBox="1">
              <a:spLocks noChangeArrowheads="1"/>
            </p:cNvSpPr>
            <p:nvPr/>
          </p:nvSpPr>
          <p:spPr bwMode="auto">
            <a:xfrm>
              <a:off x="7967663" y="2781300"/>
              <a:ext cx="2305050" cy="369332"/>
            </a:xfrm>
            <a:prstGeom prst="rect">
              <a:avLst/>
            </a:prstGeom>
            <a:noFill/>
            <a:ln w="9525">
              <a:noFill/>
              <a:miter lim="800000"/>
              <a:headEnd/>
              <a:tailEnd/>
            </a:ln>
          </p:spPr>
          <p:txBody>
            <a:bodyPr>
              <a:spAutoFit/>
            </a:bodyPr>
            <a:lstStyle/>
            <a:p>
              <a:pPr fontAlgn="base">
                <a:spcBef>
                  <a:spcPct val="0"/>
                </a:spcBef>
                <a:spcAft>
                  <a:spcPct val="0"/>
                </a:spcAft>
                <a:defRPr/>
              </a:pPr>
              <a:endParaRPr lang="en-US" dirty="0">
                <a:solidFill>
                  <a:srgbClr val="35434D"/>
                </a:solidFill>
                <a:latin typeface="Arial MT"/>
              </a:endParaRPr>
            </a:p>
          </p:txBody>
        </p:sp>
        <p:sp>
          <p:nvSpPr>
            <p:cNvPr id="12" name="Line 8">
              <a:extLst>
                <a:ext uri="{FF2B5EF4-FFF2-40B4-BE49-F238E27FC236}">
                  <a16:creationId xmlns:a16="http://schemas.microsoft.com/office/drawing/2014/main" id="{E74AC4B4-37C7-41D2-905A-E70A7A488BBE}"/>
                </a:ext>
              </a:extLst>
            </p:cNvPr>
            <p:cNvSpPr>
              <a:spLocks noChangeShapeType="1"/>
            </p:cNvSpPr>
            <p:nvPr/>
          </p:nvSpPr>
          <p:spPr bwMode="auto">
            <a:xfrm>
              <a:off x="2351089" y="4652963"/>
              <a:ext cx="7489825" cy="0"/>
            </a:xfrm>
            <a:prstGeom prst="line">
              <a:avLst/>
            </a:prstGeom>
            <a:noFill/>
            <a:ln w="9525">
              <a:solidFill>
                <a:schemeClr val="tx1"/>
              </a:solidFill>
              <a:round/>
              <a:headEnd/>
              <a:tailEnd/>
            </a:ln>
          </p:spPr>
          <p:txBody>
            <a:bodyPr/>
            <a:lstStyle/>
            <a:p>
              <a:pPr fontAlgn="base">
                <a:spcBef>
                  <a:spcPct val="0"/>
                </a:spcBef>
                <a:spcAft>
                  <a:spcPct val="0"/>
                </a:spcAft>
                <a:defRPr/>
              </a:pPr>
              <a:endParaRPr lang="en-GB" dirty="0">
                <a:solidFill>
                  <a:srgbClr val="35434D"/>
                </a:solidFill>
                <a:latin typeface="Arial" charset="0"/>
              </a:endParaRPr>
            </a:p>
          </p:txBody>
        </p:sp>
        <p:sp>
          <p:nvSpPr>
            <p:cNvPr id="13" name="Line 9">
              <a:extLst>
                <a:ext uri="{FF2B5EF4-FFF2-40B4-BE49-F238E27FC236}">
                  <a16:creationId xmlns:a16="http://schemas.microsoft.com/office/drawing/2014/main" id="{729DE89C-E48D-4BE0-B0FE-88915F7251D7}"/>
                </a:ext>
              </a:extLst>
            </p:cNvPr>
            <p:cNvSpPr>
              <a:spLocks noChangeShapeType="1"/>
            </p:cNvSpPr>
            <p:nvPr/>
          </p:nvSpPr>
          <p:spPr bwMode="auto">
            <a:xfrm>
              <a:off x="2351088" y="4652964"/>
              <a:ext cx="0" cy="288925"/>
            </a:xfrm>
            <a:prstGeom prst="line">
              <a:avLst/>
            </a:prstGeom>
            <a:noFill/>
            <a:ln w="9525">
              <a:solidFill>
                <a:schemeClr val="tx1"/>
              </a:solidFill>
              <a:round/>
              <a:headEnd/>
              <a:tailEnd/>
            </a:ln>
          </p:spPr>
          <p:txBody>
            <a:bodyPr/>
            <a:lstStyle/>
            <a:p>
              <a:pPr fontAlgn="base">
                <a:spcBef>
                  <a:spcPct val="0"/>
                </a:spcBef>
                <a:spcAft>
                  <a:spcPct val="0"/>
                </a:spcAft>
                <a:defRPr/>
              </a:pPr>
              <a:endParaRPr lang="en-GB" dirty="0">
                <a:solidFill>
                  <a:srgbClr val="35434D"/>
                </a:solidFill>
                <a:latin typeface="Arial" charset="0"/>
              </a:endParaRPr>
            </a:p>
          </p:txBody>
        </p:sp>
        <p:sp>
          <p:nvSpPr>
            <p:cNvPr id="14" name="Line 10">
              <a:extLst>
                <a:ext uri="{FF2B5EF4-FFF2-40B4-BE49-F238E27FC236}">
                  <a16:creationId xmlns:a16="http://schemas.microsoft.com/office/drawing/2014/main" id="{0F00D5D7-DDAB-41D6-A45B-A0CF7E5E7F32}"/>
                </a:ext>
              </a:extLst>
            </p:cNvPr>
            <p:cNvSpPr>
              <a:spLocks noChangeShapeType="1"/>
            </p:cNvSpPr>
            <p:nvPr/>
          </p:nvSpPr>
          <p:spPr bwMode="auto">
            <a:xfrm>
              <a:off x="6024563" y="4652964"/>
              <a:ext cx="0" cy="288925"/>
            </a:xfrm>
            <a:prstGeom prst="line">
              <a:avLst/>
            </a:prstGeom>
            <a:noFill/>
            <a:ln w="9525">
              <a:solidFill>
                <a:schemeClr val="tx1"/>
              </a:solidFill>
              <a:round/>
              <a:headEnd/>
              <a:tailEnd/>
            </a:ln>
          </p:spPr>
          <p:txBody>
            <a:bodyPr/>
            <a:lstStyle/>
            <a:p>
              <a:pPr fontAlgn="base">
                <a:spcBef>
                  <a:spcPct val="0"/>
                </a:spcBef>
                <a:spcAft>
                  <a:spcPct val="0"/>
                </a:spcAft>
                <a:defRPr/>
              </a:pPr>
              <a:endParaRPr lang="en-GB" dirty="0">
                <a:solidFill>
                  <a:srgbClr val="35434D"/>
                </a:solidFill>
                <a:latin typeface="Arial" charset="0"/>
              </a:endParaRPr>
            </a:p>
          </p:txBody>
        </p:sp>
        <p:sp>
          <p:nvSpPr>
            <p:cNvPr id="15" name="Rectangle 11">
              <a:extLst>
                <a:ext uri="{FF2B5EF4-FFF2-40B4-BE49-F238E27FC236}">
                  <a16:creationId xmlns:a16="http://schemas.microsoft.com/office/drawing/2014/main" id="{A0CE2CE2-FA45-4984-9C43-E23F3F7465C2}"/>
                </a:ext>
              </a:extLst>
            </p:cNvPr>
            <p:cNvSpPr>
              <a:spLocks noChangeArrowheads="1"/>
            </p:cNvSpPr>
            <p:nvPr/>
          </p:nvSpPr>
          <p:spPr bwMode="auto">
            <a:xfrm>
              <a:off x="5735639" y="2565401"/>
              <a:ext cx="542925" cy="2087563"/>
            </a:xfrm>
            <a:prstGeom prst="rect">
              <a:avLst/>
            </a:prstGeom>
            <a:solidFill>
              <a:srgbClr val="6EC040"/>
            </a:solidFill>
            <a:ln w="9525">
              <a:noFill/>
              <a:miter lim="800000"/>
              <a:headEnd/>
              <a:tailEnd/>
            </a:ln>
          </p:spPr>
          <p:txBody>
            <a:bodyPr wrap="none" anchor="ctr"/>
            <a:lstStyle/>
            <a:p>
              <a:pPr fontAlgn="base">
                <a:spcBef>
                  <a:spcPct val="0"/>
                </a:spcBef>
                <a:spcAft>
                  <a:spcPct val="0"/>
                </a:spcAft>
                <a:defRPr/>
              </a:pPr>
              <a:endParaRPr lang="en-US" dirty="0">
                <a:solidFill>
                  <a:srgbClr val="35434D"/>
                </a:solidFill>
                <a:latin typeface="Arial" charset="0"/>
              </a:endParaRPr>
            </a:p>
          </p:txBody>
        </p:sp>
        <p:sp>
          <p:nvSpPr>
            <p:cNvPr id="16" name="Text Box 13">
              <a:extLst>
                <a:ext uri="{FF2B5EF4-FFF2-40B4-BE49-F238E27FC236}">
                  <a16:creationId xmlns:a16="http://schemas.microsoft.com/office/drawing/2014/main" id="{A99A367E-E918-481F-807C-591B768453E4}"/>
                </a:ext>
              </a:extLst>
            </p:cNvPr>
            <p:cNvSpPr txBox="1">
              <a:spLocks noChangeArrowheads="1"/>
            </p:cNvSpPr>
            <p:nvPr/>
          </p:nvSpPr>
          <p:spPr bwMode="auto">
            <a:xfrm>
              <a:off x="5507798" y="2226845"/>
              <a:ext cx="1728787" cy="338554"/>
            </a:xfrm>
            <a:prstGeom prst="rect">
              <a:avLst/>
            </a:prstGeom>
            <a:noFill/>
            <a:ln w="9525">
              <a:noFill/>
              <a:miter lim="800000"/>
              <a:headEnd/>
              <a:tailEnd/>
            </a:ln>
          </p:spPr>
          <p:txBody>
            <a:bodyPr>
              <a:spAutoFit/>
            </a:bodyPr>
            <a:lstStyle/>
            <a:p>
              <a:pPr fontAlgn="base">
                <a:spcBef>
                  <a:spcPct val="50000"/>
                </a:spcBef>
                <a:spcAft>
                  <a:spcPct val="0"/>
                </a:spcAft>
                <a:defRPr/>
              </a:pPr>
              <a:r>
                <a:rPr lang="en-GB" sz="1600" dirty="0">
                  <a:solidFill>
                    <a:srgbClr val="35434D"/>
                  </a:solidFill>
                  <a:latin typeface="Arial" charset="0"/>
                </a:rPr>
                <a:t>Lump Sum</a:t>
              </a:r>
            </a:p>
          </p:txBody>
        </p:sp>
        <p:sp>
          <p:nvSpPr>
            <p:cNvPr id="17" name="Line 14">
              <a:extLst>
                <a:ext uri="{FF2B5EF4-FFF2-40B4-BE49-F238E27FC236}">
                  <a16:creationId xmlns:a16="http://schemas.microsoft.com/office/drawing/2014/main" id="{2C12EB1B-6C81-43AA-A6F5-10CE76FCD127}"/>
                </a:ext>
              </a:extLst>
            </p:cNvPr>
            <p:cNvSpPr>
              <a:spLocks noChangeShapeType="1"/>
            </p:cNvSpPr>
            <p:nvPr/>
          </p:nvSpPr>
          <p:spPr bwMode="auto">
            <a:xfrm>
              <a:off x="8616950" y="4652964"/>
              <a:ext cx="0" cy="288925"/>
            </a:xfrm>
            <a:prstGeom prst="line">
              <a:avLst/>
            </a:prstGeom>
            <a:noFill/>
            <a:ln w="9525">
              <a:solidFill>
                <a:schemeClr val="tx1"/>
              </a:solidFill>
              <a:round/>
              <a:headEnd/>
              <a:tailEnd/>
            </a:ln>
          </p:spPr>
          <p:txBody>
            <a:bodyPr/>
            <a:lstStyle/>
            <a:p>
              <a:pPr fontAlgn="base">
                <a:spcBef>
                  <a:spcPct val="0"/>
                </a:spcBef>
                <a:spcAft>
                  <a:spcPct val="0"/>
                </a:spcAft>
                <a:defRPr/>
              </a:pPr>
              <a:endParaRPr lang="en-GB" dirty="0">
                <a:solidFill>
                  <a:srgbClr val="35434D"/>
                </a:solidFill>
                <a:latin typeface="Arial" charset="0"/>
              </a:endParaRPr>
            </a:p>
          </p:txBody>
        </p:sp>
        <p:sp>
          <p:nvSpPr>
            <p:cNvPr id="18" name="Rectangle 15">
              <a:extLst>
                <a:ext uri="{FF2B5EF4-FFF2-40B4-BE49-F238E27FC236}">
                  <a16:creationId xmlns:a16="http://schemas.microsoft.com/office/drawing/2014/main" id="{EC12D59F-C10A-48D3-9E8F-91A9347D4F68}"/>
                </a:ext>
              </a:extLst>
            </p:cNvPr>
            <p:cNvSpPr>
              <a:spLocks noChangeArrowheads="1"/>
            </p:cNvSpPr>
            <p:nvPr/>
          </p:nvSpPr>
          <p:spPr bwMode="auto">
            <a:xfrm>
              <a:off x="8682038" y="4173538"/>
              <a:ext cx="1236172" cy="523220"/>
            </a:xfrm>
            <a:prstGeom prst="rect">
              <a:avLst/>
            </a:prstGeom>
            <a:noFill/>
            <a:ln w="9525">
              <a:noFill/>
              <a:miter lim="800000"/>
              <a:headEnd/>
              <a:tailEnd/>
            </a:ln>
          </p:spPr>
          <p:txBody>
            <a:bodyPr wrap="none">
              <a:spAutoFit/>
            </a:bodyPr>
            <a:lstStyle/>
            <a:p>
              <a:pPr fontAlgn="base">
                <a:spcBef>
                  <a:spcPct val="0"/>
                </a:spcBef>
                <a:spcAft>
                  <a:spcPct val="0"/>
                </a:spcAft>
                <a:defRPr/>
              </a:pPr>
              <a:r>
                <a:rPr lang="en-GB" sz="1400" dirty="0">
                  <a:solidFill>
                    <a:srgbClr val="35434D"/>
                  </a:solidFill>
                  <a:latin typeface="Arial" charset="0"/>
                </a:rPr>
                <a:t>Dependant’s </a:t>
              </a:r>
            </a:p>
            <a:p>
              <a:pPr fontAlgn="base">
                <a:spcBef>
                  <a:spcPct val="0"/>
                </a:spcBef>
                <a:spcAft>
                  <a:spcPct val="0"/>
                </a:spcAft>
                <a:defRPr/>
              </a:pPr>
              <a:r>
                <a:rPr lang="en-GB" sz="1400" dirty="0">
                  <a:solidFill>
                    <a:srgbClr val="35434D"/>
                  </a:solidFill>
                  <a:latin typeface="Arial" charset="0"/>
                </a:rPr>
                <a:t>Pension</a:t>
              </a:r>
            </a:p>
          </p:txBody>
        </p:sp>
        <p:sp>
          <p:nvSpPr>
            <p:cNvPr id="19" name="Text Box 16">
              <a:extLst>
                <a:ext uri="{FF2B5EF4-FFF2-40B4-BE49-F238E27FC236}">
                  <a16:creationId xmlns:a16="http://schemas.microsoft.com/office/drawing/2014/main" id="{10066E8C-800B-4581-9854-67E2B4224DA8}"/>
                </a:ext>
              </a:extLst>
            </p:cNvPr>
            <p:cNvSpPr txBox="1">
              <a:spLocks noChangeArrowheads="1"/>
            </p:cNvSpPr>
            <p:nvPr/>
          </p:nvSpPr>
          <p:spPr bwMode="auto">
            <a:xfrm>
              <a:off x="6881814" y="4000501"/>
              <a:ext cx="1728787" cy="581025"/>
            </a:xfrm>
            <a:prstGeom prst="rect">
              <a:avLst/>
            </a:prstGeom>
            <a:noFill/>
            <a:ln w="9525">
              <a:noFill/>
              <a:miter lim="800000"/>
              <a:headEnd/>
              <a:tailEnd/>
            </a:ln>
          </p:spPr>
          <p:txBody>
            <a:bodyPr>
              <a:spAutoFit/>
            </a:bodyPr>
            <a:lstStyle/>
            <a:p>
              <a:pPr fontAlgn="base">
                <a:spcBef>
                  <a:spcPct val="50000"/>
                </a:spcBef>
                <a:spcAft>
                  <a:spcPct val="0"/>
                </a:spcAft>
                <a:defRPr/>
              </a:pPr>
              <a:r>
                <a:rPr lang="en-GB" sz="1600" dirty="0">
                  <a:solidFill>
                    <a:srgbClr val="35434D"/>
                  </a:solidFill>
                  <a:latin typeface="Arial" charset="0"/>
                </a:rPr>
                <a:t>Member’s Pension</a:t>
              </a:r>
            </a:p>
          </p:txBody>
        </p:sp>
        <p:sp>
          <p:nvSpPr>
            <p:cNvPr id="20" name="Text Box 17">
              <a:extLst>
                <a:ext uri="{FF2B5EF4-FFF2-40B4-BE49-F238E27FC236}">
                  <a16:creationId xmlns:a16="http://schemas.microsoft.com/office/drawing/2014/main" id="{09057A70-1DF4-4710-9F09-4DD3BC6B40B2}"/>
                </a:ext>
              </a:extLst>
            </p:cNvPr>
            <p:cNvSpPr txBox="1">
              <a:spLocks noChangeArrowheads="1"/>
            </p:cNvSpPr>
            <p:nvPr/>
          </p:nvSpPr>
          <p:spPr bwMode="auto">
            <a:xfrm>
              <a:off x="2089151" y="5097463"/>
              <a:ext cx="504825" cy="304800"/>
            </a:xfrm>
            <a:prstGeom prst="rect">
              <a:avLst/>
            </a:prstGeom>
            <a:noFill/>
            <a:ln w="9525">
              <a:noFill/>
              <a:miter lim="800000"/>
              <a:headEnd/>
              <a:tailEnd/>
            </a:ln>
          </p:spPr>
          <p:txBody>
            <a:bodyPr>
              <a:spAutoFit/>
            </a:bodyPr>
            <a:lstStyle/>
            <a:p>
              <a:pPr fontAlgn="base">
                <a:spcBef>
                  <a:spcPct val="50000"/>
                </a:spcBef>
                <a:spcAft>
                  <a:spcPct val="0"/>
                </a:spcAft>
                <a:defRPr/>
              </a:pPr>
              <a:r>
                <a:rPr lang="en-GB" sz="1400" dirty="0">
                  <a:solidFill>
                    <a:srgbClr val="35434D"/>
                  </a:solidFill>
                  <a:latin typeface="Arial" charset="0"/>
                </a:rPr>
                <a:t>40</a:t>
              </a:r>
            </a:p>
          </p:txBody>
        </p:sp>
        <p:sp>
          <p:nvSpPr>
            <p:cNvPr id="21" name="Text Box 18">
              <a:extLst>
                <a:ext uri="{FF2B5EF4-FFF2-40B4-BE49-F238E27FC236}">
                  <a16:creationId xmlns:a16="http://schemas.microsoft.com/office/drawing/2014/main" id="{87C73A5A-72A0-4C54-B243-2291C8FFCC89}"/>
                </a:ext>
              </a:extLst>
            </p:cNvPr>
            <p:cNvSpPr txBox="1">
              <a:spLocks noChangeArrowheads="1"/>
            </p:cNvSpPr>
            <p:nvPr/>
          </p:nvSpPr>
          <p:spPr bwMode="auto">
            <a:xfrm>
              <a:off x="5770564" y="5097463"/>
              <a:ext cx="504825" cy="304800"/>
            </a:xfrm>
            <a:prstGeom prst="rect">
              <a:avLst/>
            </a:prstGeom>
            <a:noFill/>
            <a:ln w="9525">
              <a:noFill/>
              <a:miter lim="800000"/>
              <a:headEnd/>
              <a:tailEnd/>
            </a:ln>
          </p:spPr>
          <p:txBody>
            <a:bodyPr>
              <a:spAutoFit/>
            </a:bodyPr>
            <a:lstStyle/>
            <a:p>
              <a:pPr fontAlgn="base">
                <a:spcBef>
                  <a:spcPct val="50000"/>
                </a:spcBef>
                <a:spcAft>
                  <a:spcPct val="0"/>
                </a:spcAft>
                <a:defRPr/>
              </a:pPr>
              <a:r>
                <a:rPr lang="en-GB" sz="1400" dirty="0">
                  <a:solidFill>
                    <a:srgbClr val="35434D"/>
                  </a:solidFill>
                  <a:latin typeface="Arial" charset="0"/>
                </a:rPr>
                <a:t>65</a:t>
              </a:r>
            </a:p>
          </p:txBody>
        </p:sp>
        <p:sp>
          <p:nvSpPr>
            <p:cNvPr id="22" name="Text Box 19">
              <a:extLst>
                <a:ext uri="{FF2B5EF4-FFF2-40B4-BE49-F238E27FC236}">
                  <a16:creationId xmlns:a16="http://schemas.microsoft.com/office/drawing/2014/main" id="{28343F04-09C7-4AF5-8AF4-9B92F275A65E}"/>
                </a:ext>
              </a:extLst>
            </p:cNvPr>
            <p:cNvSpPr txBox="1">
              <a:spLocks noChangeArrowheads="1"/>
            </p:cNvSpPr>
            <p:nvPr/>
          </p:nvSpPr>
          <p:spPr bwMode="auto">
            <a:xfrm>
              <a:off x="8366126" y="5106988"/>
              <a:ext cx="504825" cy="304800"/>
            </a:xfrm>
            <a:prstGeom prst="rect">
              <a:avLst/>
            </a:prstGeom>
            <a:noFill/>
            <a:ln w="9525">
              <a:noFill/>
              <a:miter lim="800000"/>
              <a:headEnd/>
              <a:tailEnd/>
            </a:ln>
          </p:spPr>
          <p:txBody>
            <a:bodyPr>
              <a:spAutoFit/>
            </a:bodyPr>
            <a:lstStyle/>
            <a:p>
              <a:pPr fontAlgn="base">
                <a:spcBef>
                  <a:spcPct val="50000"/>
                </a:spcBef>
                <a:spcAft>
                  <a:spcPct val="0"/>
                </a:spcAft>
                <a:defRPr/>
              </a:pPr>
              <a:r>
                <a:rPr lang="en-GB" sz="1400" dirty="0">
                  <a:solidFill>
                    <a:srgbClr val="35434D"/>
                  </a:solidFill>
                  <a:latin typeface="Arial" charset="0"/>
                </a:rPr>
                <a:t>85</a:t>
              </a:r>
            </a:p>
          </p:txBody>
        </p:sp>
        <p:sp>
          <p:nvSpPr>
            <p:cNvPr id="23" name="Text Box 20">
              <a:extLst>
                <a:ext uri="{FF2B5EF4-FFF2-40B4-BE49-F238E27FC236}">
                  <a16:creationId xmlns:a16="http://schemas.microsoft.com/office/drawing/2014/main" id="{19313302-0747-4F12-BE23-7A085DC1F0AA}"/>
                </a:ext>
              </a:extLst>
            </p:cNvPr>
            <p:cNvSpPr txBox="1">
              <a:spLocks noChangeArrowheads="1"/>
            </p:cNvSpPr>
            <p:nvPr/>
          </p:nvSpPr>
          <p:spPr bwMode="auto">
            <a:xfrm>
              <a:off x="2220120" y="5699179"/>
              <a:ext cx="1643063" cy="400050"/>
            </a:xfrm>
            <a:prstGeom prst="rect">
              <a:avLst/>
            </a:prstGeom>
            <a:noFill/>
            <a:ln w="9525">
              <a:noFill/>
              <a:miter lim="800000"/>
              <a:headEnd/>
              <a:tailEnd/>
            </a:ln>
          </p:spPr>
          <p:txBody>
            <a:bodyPr>
              <a:spAutoFit/>
            </a:bodyPr>
            <a:lstStyle/>
            <a:p>
              <a:pPr fontAlgn="base">
                <a:spcBef>
                  <a:spcPct val="50000"/>
                </a:spcBef>
                <a:spcAft>
                  <a:spcPct val="0"/>
                </a:spcAft>
                <a:defRPr/>
              </a:pPr>
              <a:r>
                <a:rPr lang="en-GB" sz="2000" dirty="0">
                  <a:solidFill>
                    <a:srgbClr val="35434D"/>
                  </a:solidFill>
                  <a:latin typeface="Arial" charset="0"/>
                </a:rPr>
                <a:t>Recruitment</a:t>
              </a:r>
            </a:p>
          </p:txBody>
        </p:sp>
        <p:sp>
          <p:nvSpPr>
            <p:cNvPr id="24" name="Rectangle 21">
              <a:extLst>
                <a:ext uri="{FF2B5EF4-FFF2-40B4-BE49-F238E27FC236}">
                  <a16:creationId xmlns:a16="http://schemas.microsoft.com/office/drawing/2014/main" id="{55206F9E-A422-40DE-A0AC-617ABBD55DE4}"/>
                </a:ext>
              </a:extLst>
            </p:cNvPr>
            <p:cNvSpPr>
              <a:spLocks noChangeArrowheads="1"/>
            </p:cNvSpPr>
            <p:nvPr/>
          </p:nvSpPr>
          <p:spPr bwMode="auto">
            <a:xfrm rot="5400000">
              <a:off x="3898107" y="3140869"/>
              <a:ext cx="360362" cy="3384550"/>
            </a:xfrm>
            <a:prstGeom prst="rect">
              <a:avLst/>
            </a:prstGeom>
            <a:solidFill>
              <a:srgbClr val="6CBCD8"/>
            </a:solidFill>
            <a:ln w="9525">
              <a:noFill/>
              <a:miter lim="800000"/>
              <a:headEnd/>
              <a:tailEnd/>
            </a:ln>
          </p:spPr>
          <p:txBody>
            <a:bodyPr rot="10800000" vert="eaVert" wrap="none" anchor="ctr"/>
            <a:lstStyle/>
            <a:p>
              <a:pPr fontAlgn="base">
                <a:spcBef>
                  <a:spcPct val="0"/>
                </a:spcBef>
                <a:spcAft>
                  <a:spcPct val="0"/>
                </a:spcAft>
                <a:defRPr/>
              </a:pPr>
              <a:r>
                <a:rPr lang="en-GB" sz="1600" dirty="0">
                  <a:solidFill>
                    <a:srgbClr val="35434D"/>
                  </a:solidFill>
                  <a:latin typeface="Arial" charset="0"/>
                </a:rPr>
                <a:t>Contributions</a:t>
              </a:r>
            </a:p>
          </p:txBody>
        </p:sp>
        <p:sp>
          <p:nvSpPr>
            <p:cNvPr id="25" name="Text Box 22">
              <a:extLst>
                <a:ext uri="{FF2B5EF4-FFF2-40B4-BE49-F238E27FC236}">
                  <a16:creationId xmlns:a16="http://schemas.microsoft.com/office/drawing/2014/main" id="{C43CBE8C-A758-443F-AE2E-51259738D081}"/>
                </a:ext>
              </a:extLst>
            </p:cNvPr>
            <p:cNvSpPr txBox="1">
              <a:spLocks noChangeArrowheads="1"/>
            </p:cNvSpPr>
            <p:nvPr/>
          </p:nvSpPr>
          <p:spPr bwMode="auto">
            <a:xfrm rot="-5400000">
              <a:off x="1007270" y="3301207"/>
              <a:ext cx="1728787" cy="400050"/>
            </a:xfrm>
            <a:prstGeom prst="rect">
              <a:avLst/>
            </a:prstGeom>
            <a:noFill/>
            <a:ln w="9525">
              <a:noFill/>
              <a:miter lim="800000"/>
              <a:headEnd/>
              <a:tailEnd/>
            </a:ln>
          </p:spPr>
          <p:txBody>
            <a:bodyPr>
              <a:spAutoFit/>
            </a:bodyPr>
            <a:lstStyle/>
            <a:p>
              <a:pPr fontAlgn="base">
                <a:spcBef>
                  <a:spcPct val="50000"/>
                </a:spcBef>
                <a:spcAft>
                  <a:spcPct val="0"/>
                </a:spcAft>
                <a:defRPr/>
              </a:pPr>
              <a:r>
                <a:rPr lang="en-GB" sz="2000" dirty="0">
                  <a:solidFill>
                    <a:srgbClr val="35434D"/>
                  </a:solidFill>
                  <a:latin typeface="Arial" charset="0"/>
                </a:rPr>
                <a:t>Expenditure</a:t>
              </a:r>
            </a:p>
          </p:txBody>
        </p:sp>
        <p:sp>
          <p:nvSpPr>
            <p:cNvPr id="26" name="Text Box 23">
              <a:extLst>
                <a:ext uri="{FF2B5EF4-FFF2-40B4-BE49-F238E27FC236}">
                  <a16:creationId xmlns:a16="http://schemas.microsoft.com/office/drawing/2014/main" id="{2FE4F3F0-AF74-4A72-AA18-6C049473D04C}"/>
                </a:ext>
              </a:extLst>
            </p:cNvPr>
            <p:cNvSpPr txBox="1">
              <a:spLocks noChangeArrowheads="1"/>
            </p:cNvSpPr>
            <p:nvPr/>
          </p:nvSpPr>
          <p:spPr bwMode="auto">
            <a:xfrm rot="-5400000">
              <a:off x="1007269" y="4956969"/>
              <a:ext cx="1728788" cy="400050"/>
            </a:xfrm>
            <a:prstGeom prst="rect">
              <a:avLst/>
            </a:prstGeom>
            <a:noFill/>
            <a:ln w="9525">
              <a:noFill/>
              <a:miter lim="800000"/>
              <a:headEnd/>
              <a:tailEnd/>
            </a:ln>
          </p:spPr>
          <p:txBody>
            <a:bodyPr>
              <a:spAutoFit/>
            </a:bodyPr>
            <a:lstStyle/>
            <a:p>
              <a:pPr fontAlgn="base">
                <a:spcBef>
                  <a:spcPct val="50000"/>
                </a:spcBef>
                <a:spcAft>
                  <a:spcPct val="0"/>
                </a:spcAft>
                <a:defRPr/>
              </a:pPr>
              <a:r>
                <a:rPr lang="en-GB" sz="2000" dirty="0">
                  <a:solidFill>
                    <a:srgbClr val="35434D"/>
                  </a:solidFill>
                  <a:latin typeface="Arial" charset="0"/>
                </a:rPr>
                <a:t>Income</a:t>
              </a:r>
            </a:p>
          </p:txBody>
        </p:sp>
        <p:sp>
          <p:nvSpPr>
            <p:cNvPr id="27" name="Line 24">
              <a:extLst>
                <a:ext uri="{FF2B5EF4-FFF2-40B4-BE49-F238E27FC236}">
                  <a16:creationId xmlns:a16="http://schemas.microsoft.com/office/drawing/2014/main" id="{0C916D0F-E13B-4851-AC15-5778B970534E}"/>
                </a:ext>
              </a:extLst>
            </p:cNvPr>
            <p:cNvSpPr>
              <a:spLocks noChangeShapeType="1"/>
            </p:cNvSpPr>
            <p:nvPr/>
          </p:nvSpPr>
          <p:spPr bwMode="auto">
            <a:xfrm flipH="1" flipV="1">
              <a:off x="2351088" y="5373688"/>
              <a:ext cx="0" cy="360362"/>
            </a:xfrm>
            <a:prstGeom prst="line">
              <a:avLst/>
            </a:prstGeom>
            <a:noFill/>
            <a:ln w="9525">
              <a:solidFill>
                <a:schemeClr val="tx1"/>
              </a:solidFill>
              <a:round/>
              <a:headEnd/>
              <a:tailEnd type="triangle" w="med" len="med"/>
            </a:ln>
          </p:spPr>
          <p:txBody>
            <a:bodyPr/>
            <a:lstStyle/>
            <a:p>
              <a:pPr fontAlgn="base">
                <a:spcBef>
                  <a:spcPct val="0"/>
                </a:spcBef>
                <a:spcAft>
                  <a:spcPct val="0"/>
                </a:spcAft>
                <a:defRPr/>
              </a:pPr>
              <a:endParaRPr lang="en-GB" dirty="0">
                <a:solidFill>
                  <a:srgbClr val="35434D"/>
                </a:solidFill>
                <a:latin typeface="Arial" charset="0"/>
              </a:endParaRPr>
            </a:p>
          </p:txBody>
        </p:sp>
        <p:sp>
          <p:nvSpPr>
            <p:cNvPr id="28" name="Line 25">
              <a:extLst>
                <a:ext uri="{FF2B5EF4-FFF2-40B4-BE49-F238E27FC236}">
                  <a16:creationId xmlns:a16="http://schemas.microsoft.com/office/drawing/2014/main" id="{0BC168C6-2543-46E3-90CA-2D4F7CC2798B}"/>
                </a:ext>
              </a:extLst>
            </p:cNvPr>
            <p:cNvSpPr>
              <a:spLocks noChangeShapeType="1"/>
            </p:cNvSpPr>
            <p:nvPr/>
          </p:nvSpPr>
          <p:spPr bwMode="auto">
            <a:xfrm flipH="1" flipV="1">
              <a:off x="6024563" y="5373688"/>
              <a:ext cx="0" cy="360362"/>
            </a:xfrm>
            <a:prstGeom prst="line">
              <a:avLst/>
            </a:prstGeom>
            <a:noFill/>
            <a:ln w="9525">
              <a:solidFill>
                <a:schemeClr val="tx1"/>
              </a:solidFill>
              <a:round/>
              <a:headEnd/>
              <a:tailEnd type="triangle" w="med" len="med"/>
            </a:ln>
          </p:spPr>
          <p:txBody>
            <a:bodyPr/>
            <a:lstStyle/>
            <a:p>
              <a:pPr fontAlgn="base">
                <a:spcBef>
                  <a:spcPct val="0"/>
                </a:spcBef>
                <a:spcAft>
                  <a:spcPct val="0"/>
                </a:spcAft>
                <a:defRPr/>
              </a:pPr>
              <a:endParaRPr lang="en-GB" dirty="0">
                <a:solidFill>
                  <a:srgbClr val="35434D"/>
                </a:solidFill>
                <a:latin typeface="Arial" charset="0"/>
              </a:endParaRPr>
            </a:p>
          </p:txBody>
        </p:sp>
        <p:sp>
          <p:nvSpPr>
            <p:cNvPr id="29" name="Rectangle 26">
              <a:extLst>
                <a:ext uri="{FF2B5EF4-FFF2-40B4-BE49-F238E27FC236}">
                  <a16:creationId xmlns:a16="http://schemas.microsoft.com/office/drawing/2014/main" id="{5FB2F3AE-1128-4B7A-96CF-DD977E6E3480}"/>
                </a:ext>
              </a:extLst>
            </p:cNvPr>
            <p:cNvSpPr>
              <a:spLocks noChangeArrowheads="1"/>
            </p:cNvSpPr>
            <p:nvPr/>
          </p:nvSpPr>
          <p:spPr bwMode="auto">
            <a:xfrm>
              <a:off x="5375275" y="5699179"/>
              <a:ext cx="1506538" cy="400050"/>
            </a:xfrm>
            <a:prstGeom prst="rect">
              <a:avLst/>
            </a:prstGeom>
            <a:noFill/>
            <a:ln w="9525">
              <a:noFill/>
              <a:miter lim="800000"/>
              <a:headEnd/>
              <a:tailEnd/>
            </a:ln>
          </p:spPr>
          <p:txBody>
            <a:bodyPr>
              <a:spAutoFit/>
            </a:bodyPr>
            <a:lstStyle/>
            <a:p>
              <a:pPr fontAlgn="base">
                <a:spcBef>
                  <a:spcPct val="0"/>
                </a:spcBef>
                <a:spcAft>
                  <a:spcPct val="0"/>
                </a:spcAft>
                <a:defRPr/>
              </a:pPr>
              <a:r>
                <a:rPr lang="en-GB" sz="2000" dirty="0">
                  <a:solidFill>
                    <a:srgbClr val="35434D"/>
                  </a:solidFill>
                  <a:latin typeface="Arial" charset="0"/>
                </a:rPr>
                <a:t>Retirement</a:t>
              </a:r>
            </a:p>
          </p:txBody>
        </p:sp>
        <p:sp>
          <p:nvSpPr>
            <p:cNvPr id="30" name="Rectangle 26">
              <a:extLst>
                <a:ext uri="{FF2B5EF4-FFF2-40B4-BE49-F238E27FC236}">
                  <a16:creationId xmlns:a16="http://schemas.microsoft.com/office/drawing/2014/main" id="{4D87663D-7910-4683-A3D2-F448F79A9065}"/>
                </a:ext>
              </a:extLst>
            </p:cNvPr>
            <p:cNvSpPr>
              <a:spLocks noChangeArrowheads="1"/>
            </p:cNvSpPr>
            <p:nvPr/>
          </p:nvSpPr>
          <p:spPr bwMode="auto">
            <a:xfrm>
              <a:off x="8167689" y="5715000"/>
              <a:ext cx="1296987" cy="400050"/>
            </a:xfrm>
            <a:prstGeom prst="rect">
              <a:avLst/>
            </a:prstGeom>
            <a:noFill/>
            <a:ln w="9525">
              <a:noFill/>
              <a:miter lim="800000"/>
              <a:headEnd/>
              <a:tailEnd/>
            </a:ln>
          </p:spPr>
          <p:txBody>
            <a:bodyPr>
              <a:spAutoFit/>
            </a:bodyPr>
            <a:lstStyle/>
            <a:p>
              <a:pPr fontAlgn="base">
                <a:spcBef>
                  <a:spcPct val="0"/>
                </a:spcBef>
                <a:spcAft>
                  <a:spcPct val="0"/>
                </a:spcAft>
                <a:defRPr/>
              </a:pPr>
              <a:r>
                <a:rPr lang="en-GB" sz="2000" dirty="0">
                  <a:solidFill>
                    <a:srgbClr val="35434D"/>
                  </a:solidFill>
                  <a:latin typeface="Arial" charset="0"/>
                </a:rPr>
                <a:t>Death</a:t>
              </a:r>
            </a:p>
          </p:txBody>
        </p:sp>
        <p:cxnSp>
          <p:nvCxnSpPr>
            <p:cNvPr id="31" name="Straight Arrow Connector 30">
              <a:extLst>
                <a:ext uri="{FF2B5EF4-FFF2-40B4-BE49-F238E27FC236}">
                  <a16:creationId xmlns:a16="http://schemas.microsoft.com/office/drawing/2014/main" id="{917E543A-899E-4114-8DB0-5EEEDA4E2FA4}"/>
                </a:ext>
              </a:extLst>
            </p:cNvPr>
            <p:cNvCxnSpPr/>
            <p:nvPr/>
          </p:nvCxnSpPr>
          <p:spPr>
            <a:xfrm flipV="1">
              <a:off x="6022975" y="2612571"/>
              <a:ext cx="0" cy="2063466"/>
            </a:xfrm>
            <a:prstGeom prst="straightConnector1">
              <a:avLst/>
            </a:prstGeom>
            <a:ln w="50800">
              <a:solidFill>
                <a:srgbClr val="F2016C"/>
              </a:solidFill>
              <a:tailEnd type="triangle"/>
            </a:ln>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D72038D9-C9A7-4D3E-9AC7-7CB6C1B79263}"/>
                </a:ext>
              </a:extLst>
            </p:cNvPr>
            <p:cNvSpPr txBox="1"/>
            <p:nvPr/>
          </p:nvSpPr>
          <p:spPr>
            <a:xfrm>
              <a:off x="7059581" y="1394207"/>
              <a:ext cx="3622739" cy="1477328"/>
            </a:xfrm>
            <a:prstGeom prst="rect">
              <a:avLst/>
            </a:prstGeom>
            <a:noFill/>
          </p:spPr>
          <p:txBody>
            <a:bodyPr wrap="square" rtlCol="0">
              <a:spAutoFit/>
            </a:bodyPr>
            <a:lstStyle/>
            <a:p>
              <a:pPr fontAlgn="base">
                <a:spcBef>
                  <a:spcPct val="0"/>
                </a:spcBef>
                <a:spcAft>
                  <a:spcPct val="0"/>
                </a:spcAft>
                <a:defRPr/>
              </a:pPr>
              <a:r>
                <a:rPr lang="en-GB" b="1" dirty="0">
                  <a:solidFill>
                    <a:srgbClr val="F2016C"/>
                  </a:solidFill>
                  <a:latin typeface="Arial" charset="0"/>
                </a:rPr>
                <a:t>Salary increases, CARE reval</a:t>
              </a:r>
            </a:p>
            <a:p>
              <a:pPr fontAlgn="base">
                <a:spcBef>
                  <a:spcPct val="0"/>
                </a:spcBef>
                <a:spcAft>
                  <a:spcPct val="0"/>
                </a:spcAft>
                <a:defRPr/>
              </a:pPr>
              <a:r>
                <a:rPr lang="en-GB" b="1" dirty="0">
                  <a:solidFill>
                    <a:srgbClr val="3FA6CC"/>
                  </a:solidFill>
                  <a:latin typeface="Arial" charset="0"/>
                </a:rPr>
                <a:t>Pension increases</a:t>
              </a:r>
              <a:br>
                <a:rPr lang="en-GB" b="1" dirty="0">
                  <a:solidFill>
                    <a:srgbClr val="35434D"/>
                  </a:solidFill>
                  <a:latin typeface="Arial" charset="0"/>
                </a:rPr>
              </a:br>
              <a:r>
                <a:rPr lang="en-GB" b="1" dirty="0">
                  <a:solidFill>
                    <a:srgbClr val="4D606F"/>
                  </a:solidFill>
                  <a:latin typeface="Arial" charset="0"/>
                </a:rPr>
                <a:t>Life expectancy</a:t>
              </a:r>
            </a:p>
            <a:p>
              <a:pPr fontAlgn="base">
                <a:spcBef>
                  <a:spcPct val="0"/>
                </a:spcBef>
                <a:spcAft>
                  <a:spcPct val="0"/>
                </a:spcAft>
                <a:defRPr/>
              </a:pPr>
              <a:endParaRPr lang="en-GB" dirty="0">
                <a:solidFill>
                  <a:srgbClr val="35434D"/>
                </a:solidFill>
                <a:latin typeface="Arial" charset="0"/>
              </a:endParaRPr>
            </a:p>
            <a:p>
              <a:pPr fontAlgn="base">
                <a:spcBef>
                  <a:spcPct val="0"/>
                </a:spcBef>
                <a:spcAft>
                  <a:spcPct val="0"/>
                </a:spcAft>
                <a:defRPr/>
              </a:pPr>
              <a:endParaRPr lang="en-GB" dirty="0">
                <a:solidFill>
                  <a:srgbClr val="35434D"/>
                </a:solidFill>
                <a:latin typeface="Arial" charset="0"/>
              </a:endParaRPr>
            </a:p>
          </p:txBody>
        </p:sp>
        <p:cxnSp>
          <p:nvCxnSpPr>
            <p:cNvPr id="33" name="Straight Arrow Connector 32">
              <a:extLst>
                <a:ext uri="{FF2B5EF4-FFF2-40B4-BE49-F238E27FC236}">
                  <a16:creationId xmlns:a16="http://schemas.microsoft.com/office/drawing/2014/main" id="{4E5D0030-F5BA-42D0-B545-DA807E75C48F}"/>
                </a:ext>
              </a:extLst>
            </p:cNvPr>
            <p:cNvCxnSpPr>
              <a:cxnSpLocks/>
            </p:cNvCxnSpPr>
            <p:nvPr/>
          </p:nvCxnSpPr>
          <p:spPr>
            <a:xfrm flipV="1">
              <a:off x="6275388" y="4221505"/>
              <a:ext cx="0" cy="431458"/>
            </a:xfrm>
            <a:prstGeom prst="straightConnector1">
              <a:avLst/>
            </a:prstGeom>
            <a:ln w="50800">
              <a:solidFill>
                <a:srgbClr val="F2016C">
                  <a:alpha val="97000"/>
                </a:srgbClr>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D1B9F7F2-45DD-46A1-8056-DF7ACBC7FBDD}"/>
                </a:ext>
              </a:extLst>
            </p:cNvPr>
            <p:cNvCxnSpPr>
              <a:cxnSpLocks/>
            </p:cNvCxnSpPr>
            <p:nvPr/>
          </p:nvCxnSpPr>
          <p:spPr>
            <a:xfrm flipV="1">
              <a:off x="6528049" y="3429000"/>
              <a:ext cx="1838077" cy="571500"/>
            </a:xfrm>
            <a:prstGeom prst="straightConnector1">
              <a:avLst/>
            </a:prstGeom>
            <a:ln w="50800">
              <a:solidFill>
                <a:srgbClr val="3FA6CC"/>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196E2D11-B3B6-44AC-BA5C-D55509D6C813}"/>
                </a:ext>
              </a:extLst>
            </p:cNvPr>
            <p:cNvCxnSpPr>
              <a:cxnSpLocks/>
            </p:cNvCxnSpPr>
            <p:nvPr/>
          </p:nvCxnSpPr>
          <p:spPr>
            <a:xfrm flipV="1">
              <a:off x="8606969" y="3754096"/>
              <a:ext cx="857707" cy="335304"/>
            </a:xfrm>
            <a:prstGeom prst="straightConnector1">
              <a:avLst/>
            </a:prstGeom>
            <a:ln w="50800">
              <a:solidFill>
                <a:srgbClr val="3FA6CC"/>
              </a:solidFill>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5FB6FCB3-19D8-4739-9FD0-7631565C78CD}"/>
                </a:ext>
              </a:extLst>
            </p:cNvPr>
            <p:cNvCxnSpPr>
              <a:cxnSpLocks/>
            </p:cNvCxnSpPr>
            <p:nvPr/>
          </p:nvCxnSpPr>
          <p:spPr>
            <a:xfrm>
              <a:off x="6015040" y="4937918"/>
              <a:ext cx="2591929" cy="22735"/>
            </a:xfrm>
            <a:prstGeom prst="straightConnector1">
              <a:avLst/>
            </a:prstGeom>
            <a:ln w="50800">
              <a:solidFill>
                <a:srgbClr val="4D606F"/>
              </a:solidFill>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DA304FA1-14A2-4769-B4B5-62C289C5535F}"/>
                </a:ext>
              </a:extLst>
            </p:cNvPr>
            <p:cNvCxnSpPr>
              <a:cxnSpLocks/>
            </p:cNvCxnSpPr>
            <p:nvPr/>
          </p:nvCxnSpPr>
          <p:spPr>
            <a:xfrm>
              <a:off x="8749266" y="4967479"/>
              <a:ext cx="1307175" cy="0"/>
            </a:xfrm>
            <a:prstGeom prst="straightConnector1">
              <a:avLst/>
            </a:prstGeom>
            <a:ln w="50800">
              <a:solidFill>
                <a:srgbClr val="4D606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2872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a:t>Projected future benefit payments</a:t>
            </a:r>
          </a:p>
        </p:txBody>
      </p:sp>
      <p:sp>
        <p:nvSpPr>
          <p:cNvPr id="2" name="Text Placeholder 1">
            <a:extLst>
              <a:ext uri="{FF2B5EF4-FFF2-40B4-BE49-F238E27FC236}">
                <a16:creationId xmlns:a16="http://schemas.microsoft.com/office/drawing/2014/main" id="{6C374ED8-28C7-48F1-8B9B-0C1A83D45B82}"/>
              </a:ext>
            </a:extLst>
          </p:cNvPr>
          <p:cNvSpPr>
            <a:spLocks noGrp="1"/>
          </p:cNvSpPr>
          <p:nvPr>
            <p:ph type="body" sz="quarter" idx="10"/>
          </p:nvPr>
        </p:nvSpPr>
        <p:spPr>
          <a:xfrm>
            <a:off x="550863" y="2133600"/>
            <a:ext cx="4554537" cy="4032250"/>
          </a:xfrm>
        </p:spPr>
        <p:txBody>
          <a:bodyPr/>
          <a:lstStyle/>
          <a:p>
            <a:r>
              <a:rPr lang="en-GB" sz="1200" b="0"/>
              <a:t>Combining membership data and the assumptions allows us to project future benefit payments for all benefits accrued up to 31 March 2022.</a:t>
            </a:r>
          </a:p>
          <a:p>
            <a:r>
              <a:rPr lang="en-GB" sz="1200" b="0"/>
              <a:t>The projection will be different from the last valuation due to:</a:t>
            </a:r>
          </a:p>
          <a:p>
            <a:pPr marL="228600" indent="-228600">
              <a:buFont typeface="+mj-lt"/>
              <a:buAutoNum type="arabicPeriod"/>
            </a:pPr>
            <a:r>
              <a:rPr lang="en-GB" sz="1200" b="0"/>
              <a:t>Events between 2019 and 2022 which were different from expectations – reflected in the updated membership data.</a:t>
            </a:r>
          </a:p>
          <a:p>
            <a:pPr marL="228600" indent="-228600">
              <a:buFont typeface="+mj-lt"/>
              <a:buAutoNum type="arabicPeriod"/>
            </a:pPr>
            <a:r>
              <a:rPr lang="en-GB" sz="1200" b="0"/>
              <a:t>Estimates of the future which have changed – reflected in the updated assumptions.</a:t>
            </a:r>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5960670"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6B418399-1279-4FC6-848E-4DCB00A81ACD}"/>
              </a:ext>
            </a:extLst>
          </p:cNvPr>
          <p:cNvPicPr>
            <a:picLocks noChangeAspect="1"/>
          </p:cNvPicPr>
          <p:nvPr/>
        </p:nvPicPr>
        <p:blipFill>
          <a:blip r:embed="rId2"/>
          <a:stretch>
            <a:fillRect/>
          </a:stretch>
        </p:blipFill>
        <p:spPr>
          <a:xfrm>
            <a:off x="5244548" y="2133600"/>
            <a:ext cx="6689636" cy="3348000"/>
          </a:xfrm>
          <a:prstGeom prst="rect">
            <a:avLst/>
          </a:prstGeom>
        </p:spPr>
      </p:pic>
      <p:sp>
        <p:nvSpPr>
          <p:cNvPr id="6" name="Text Placeholder 1">
            <a:extLst>
              <a:ext uri="{FF2B5EF4-FFF2-40B4-BE49-F238E27FC236}">
                <a16:creationId xmlns:a16="http://schemas.microsoft.com/office/drawing/2014/main" id="{FBF64663-A41F-42D9-A8F2-8BBEA1D733EA}"/>
              </a:ext>
            </a:extLst>
          </p:cNvPr>
          <p:cNvSpPr txBox="1">
            <a:spLocks/>
          </p:cNvSpPr>
          <p:nvPr/>
        </p:nvSpPr>
        <p:spPr>
          <a:xfrm>
            <a:off x="550863" y="4346681"/>
            <a:ext cx="5383830" cy="771251"/>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b="0" dirty="0"/>
              <a:t>The figures in this report are based on our understanding of the benefit structure of the LGPS in England and Wales as at 31 March 2022.</a:t>
            </a:r>
          </a:p>
          <a:p>
            <a:r>
              <a:rPr lang="en-GB" sz="1200" b="0" dirty="0"/>
              <a:t> Details can be found at </a:t>
            </a:r>
            <a:r>
              <a:rPr lang="en-GB" sz="1200" b="0" dirty="0">
                <a:hlinkClick r:id="rId3"/>
              </a:rPr>
              <a:t>http://www.lgpsregs.org/</a:t>
            </a:r>
            <a:r>
              <a:rPr lang="en-GB" sz="1200" b="0" dirty="0"/>
              <a:t>.</a:t>
            </a:r>
          </a:p>
          <a:p>
            <a:endParaRPr lang="en-GB" sz="1200" b="0" dirty="0"/>
          </a:p>
          <a:p>
            <a:endParaRPr lang="en-GB" sz="1200" b="0" dirty="0"/>
          </a:p>
        </p:txBody>
      </p:sp>
      <p:sp>
        <p:nvSpPr>
          <p:cNvPr id="7" name="Rectangle: Rounded Corners 6">
            <a:extLst>
              <a:ext uri="{FF2B5EF4-FFF2-40B4-BE49-F238E27FC236}">
                <a16:creationId xmlns:a16="http://schemas.microsoft.com/office/drawing/2014/main" id="{7245F5B3-99A5-4C48-ACE2-C6713B95CA8A}"/>
              </a:ext>
            </a:extLst>
          </p:cNvPr>
          <p:cNvSpPr/>
          <p:nvPr/>
        </p:nvSpPr>
        <p:spPr>
          <a:xfrm>
            <a:off x="1972767" y="5875131"/>
            <a:ext cx="8246466" cy="345214"/>
          </a:xfrm>
          <a:prstGeom prst="roundRect">
            <a:avLst>
              <a:gd name="adj" fmla="val 50000"/>
            </a:avLst>
          </a:prstGeom>
          <a:noFill/>
          <a:ln w="25400">
            <a:gradFill>
              <a:gsLst>
                <a:gs pos="0">
                  <a:schemeClr val="accent2"/>
                </a:gs>
                <a:gs pos="100000">
                  <a:schemeClr val="accent1"/>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GB" dirty="0">
                <a:solidFill>
                  <a:srgbClr val="455560"/>
                </a:solidFill>
              </a:rPr>
              <a:t>We use a discount rate to put a present value of the future benefit payments</a:t>
            </a:r>
          </a:p>
        </p:txBody>
      </p:sp>
    </p:spTree>
    <p:extLst>
      <p:ext uri="{BB962C8B-B14F-4D97-AF65-F5344CB8AC3E}">
        <p14:creationId xmlns:p14="http://schemas.microsoft.com/office/powerpoint/2010/main" val="1209502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C77646-533B-4404-84E9-F8D0D48B4A7C}"/>
              </a:ext>
            </a:extLst>
          </p:cNvPr>
          <p:cNvSpPr>
            <a:spLocks noGrp="1"/>
          </p:cNvSpPr>
          <p:nvPr>
            <p:ph type="title"/>
          </p:nvPr>
        </p:nvSpPr>
        <p:spPr>
          <a:xfrm>
            <a:off x="580105" y="3984226"/>
            <a:ext cx="5030120" cy="1810183"/>
          </a:xfrm>
        </p:spPr>
        <p:txBody>
          <a:bodyPr/>
          <a:lstStyle/>
          <a:p>
            <a:r>
              <a:rPr lang="en-GB"/>
              <a:t>Data and assumptions</a:t>
            </a:r>
          </a:p>
        </p:txBody>
      </p:sp>
    </p:spTree>
    <p:extLst>
      <p:ext uri="{BB962C8B-B14F-4D97-AF65-F5344CB8AC3E}">
        <p14:creationId xmlns:p14="http://schemas.microsoft.com/office/powerpoint/2010/main" val="224947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03146F-7406-4F7B-93FC-2C1AB0E0CB77}"/>
              </a:ext>
            </a:extLst>
          </p:cNvPr>
          <p:cNvSpPr>
            <a:spLocks noGrp="1"/>
          </p:cNvSpPr>
          <p:nvPr>
            <p:ph type="title"/>
          </p:nvPr>
        </p:nvSpPr>
        <p:spPr/>
        <p:txBody>
          <a:bodyPr>
            <a:normAutofit fontScale="90000"/>
          </a:bodyPr>
          <a:lstStyle/>
          <a:p>
            <a:r>
              <a:rPr lang="en-GB" dirty="0"/>
              <a:t>Membership data summary</a:t>
            </a:r>
          </a:p>
        </p:txBody>
      </p:sp>
      <p:sp>
        <p:nvSpPr>
          <p:cNvPr id="2" name="Text Placeholder 1">
            <a:extLst>
              <a:ext uri="{FF2B5EF4-FFF2-40B4-BE49-F238E27FC236}">
                <a16:creationId xmlns:a16="http://schemas.microsoft.com/office/drawing/2014/main" id="{16619824-7E03-4429-AB78-F14D7BC6C02D}"/>
              </a:ext>
            </a:extLst>
          </p:cNvPr>
          <p:cNvSpPr>
            <a:spLocks noGrp="1"/>
          </p:cNvSpPr>
          <p:nvPr>
            <p:ph type="body" sz="quarter" idx="10"/>
          </p:nvPr>
        </p:nvSpPr>
        <p:spPr>
          <a:xfrm>
            <a:off x="3694266" y="6337821"/>
            <a:ext cx="4261769" cy="4032250"/>
          </a:xfrm>
        </p:spPr>
        <p:txBody>
          <a:bodyPr/>
          <a:lstStyle/>
          <a:p>
            <a:endParaRPr lang="en-GB" sz="1200" b="0" dirty="0"/>
          </a:p>
          <a:p>
            <a:endParaRPr lang="en-GB" sz="1200" b="0" dirty="0"/>
          </a:p>
          <a:p>
            <a:endParaRPr lang="en-GB" sz="1200" b="0" dirty="0"/>
          </a:p>
          <a:p>
            <a:endParaRPr lang="en-GB" sz="1200" b="0" dirty="0"/>
          </a:p>
          <a:p>
            <a:endParaRPr lang="en-GB" sz="1200" b="0" dirty="0"/>
          </a:p>
          <a:p>
            <a:endParaRPr lang="en-GB" sz="1200" dirty="0"/>
          </a:p>
        </p:txBody>
      </p:sp>
      <p:cxnSp>
        <p:nvCxnSpPr>
          <p:cNvPr id="12" name="Straight Connector 11">
            <a:extLst>
              <a:ext uri="{FF2B5EF4-FFF2-40B4-BE49-F238E27FC236}">
                <a16:creationId xmlns:a16="http://schemas.microsoft.com/office/drawing/2014/main" id="{DE92A0C8-F66E-413B-A389-90720B2AB6CC}"/>
              </a:ext>
            </a:extLst>
          </p:cNvPr>
          <p:cNvCxnSpPr/>
          <p:nvPr/>
        </p:nvCxnSpPr>
        <p:spPr>
          <a:xfrm>
            <a:off x="4738261" y="717909"/>
            <a:ext cx="478771" cy="0"/>
          </a:xfrm>
          <a:prstGeom prst="line">
            <a:avLst/>
          </a:prstGeom>
          <a:ln w="76200" cap="rnd">
            <a:gradFill>
              <a:gsLst>
                <a:gs pos="0">
                  <a:schemeClr val="accent1"/>
                </a:gs>
                <a:gs pos="100000">
                  <a:schemeClr val="accent2"/>
                </a:gs>
              </a:gsLst>
              <a:lin ang="0" scaled="0"/>
            </a:gradFill>
          </a:ln>
        </p:spPr>
        <p:style>
          <a:lnRef idx="1">
            <a:schemeClr val="accent1"/>
          </a:lnRef>
          <a:fillRef idx="0">
            <a:schemeClr val="accent1"/>
          </a:fillRef>
          <a:effectRef idx="0">
            <a:schemeClr val="accent1"/>
          </a:effectRef>
          <a:fontRef idx="minor">
            <a:schemeClr val="tx1"/>
          </a:fontRef>
        </p:style>
      </p:cxnSp>
      <p:sp>
        <p:nvSpPr>
          <p:cNvPr id="7" name="Text Placeholder 1">
            <a:extLst>
              <a:ext uri="{FF2B5EF4-FFF2-40B4-BE49-F238E27FC236}">
                <a16:creationId xmlns:a16="http://schemas.microsoft.com/office/drawing/2014/main" id="{9B7FBFE8-942C-4E7A-AF23-585E7BC11875}"/>
              </a:ext>
            </a:extLst>
          </p:cNvPr>
          <p:cNvSpPr txBox="1">
            <a:spLocks/>
          </p:cNvSpPr>
          <p:nvPr/>
        </p:nvSpPr>
        <p:spPr>
          <a:xfrm>
            <a:off x="6450313" y="1885323"/>
            <a:ext cx="4261768" cy="2324313"/>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grpSp>
        <p:nvGrpSpPr>
          <p:cNvPr id="3" name="Group 2">
            <a:extLst>
              <a:ext uri="{FF2B5EF4-FFF2-40B4-BE49-F238E27FC236}">
                <a16:creationId xmlns:a16="http://schemas.microsoft.com/office/drawing/2014/main" id="{30935D9C-C21A-49F7-9D13-A4775868F53A}"/>
              </a:ext>
            </a:extLst>
          </p:cNvPr>
          <p:cNvGrpSpPr/>
          <p:nvPr/>
        </p:nvGrpSpPr>
        <p:grpSpPr>
          <a:xfrm>
            <a:off x="2461312" y="1904440"/>
            <a:ext cx="6560752" cy="3772201"/>
            <a:chOff x="6163617" y="2455669"/>
            <a:chExt cx="5608026" cy="3096000"/>
          </a:xfrm>
        </p:grpSpPr>
        <p:pic>
          <p:nvPicPr>
            <p:cNvPr id="8" name="Picture 7">
              <a:extLst>
                <a:ext uri="{FF2B5EF4-FFF2-40B4-BE49-F238E27FC236}">
                  <a16:creationId xmlns:a16="http://schemas.microsoft.com/office/drawing/2014/main" id="{8ED1632A-B371-4B6A-9137-072517966038}"/>
                </a:ext>
              </a:extLst>
            </p:cNvPr>
            <p:cNvPicPr>
              <a:picLocks noChangeAspect="1"/>
            </p:cNvPicPr>
            <p:nvPr/>
          </p:nvPicPr>
          <p:blipFill>
            <a:blip r:embed="rId2"/>
            <a:stretch>
              <a:fillRect/>
            </a:stretch>
          </p:blipFill>
          <p:spPr>
            <a:xfrm>
              <a:off x="6163617" y="2455669"/>
              <a:ext cx="5608026" cy="3096000"/>
            </a:xfrm>
            <a:prstGeom prst="rect">
              <a:avLst/>
            </a:prstGeom>
          </p:spPr>
        </p:pic>
        <p:cxnSp>
          <p:nvCxnSpPr>
            <p:cNvPr id="14" name="Straight Connector 13">
              <a:extLst>
                <a:ext uri="{FF2B5EF4-FFF2-40B4-BE49-F238E27FC236}">
                  <a16:creationId xmlns:a16="http://schemas.microsoft.com/office/drawing/2014/main" id="{25E33967-1D80-43DD-BCC4-BB3D37D25D09}"/>
                </a:ext>
              </a:extLst>
            </p:cNvPr>
            <p:cNvCxnSpPr>
              <a:cxnSpLocks/>
            </p:cNvCxnSpPr>
            <p:nvPr/>
          </p:nvCxnSpPr>
          <p:spPr>
            <a:xfrm>
              <a:off x="8922855" y="2461440"/>
              <a:ext cx="0" cy="2628000"/>
            </a:xfrm>
            <a:prstGeom prst="line">
              <a:avLst/>
            </a:prstGeom>
            <a:ln w="19050">
              <a:solidFill>
                <a:schemeClr val="accent5"/>
              </a:solidFill>
              <a:prstDash val="sysDash"/>
            </a:ln>
          </p:spPr>
          <p:style>
            <a:lnRef idx="1">
              <a:schemeClr val="accent1"/>
            </a:lnRef>
            <a:fillRef idx="0">
              <a:schemeClr val="accent1"/>
            </a:fillRef>
            <a:effectRef idx="0">
              <a:schemeClr val="accent1"/>
            </a:effectRef>
            <a:fontRef idx="minor">
              <a:schemeClr val="tx1"/>
            </a:fontRef>
          </p:style>
        </p:cxnSp>
      </p:grpSp>
      <p:sp>
        <p:nvSpPr>
          <p:cNvPr id="15" name="Text Placeholder 1">
            <a:extLst>
              <a:ext uri="{FF2B5EF4-FFF2-40B4-BE49-F238E27FC236}">
                <a16:creationId xmlns:a16="http://schemas.microsoft.com/office/drawing/2014/main" id="{63692C35-11CB-451E-8E41-9914148D15F7}"/>
              </a:ext>
            </a:extLst>
          </p:cNvPr>
          <p:cNvSpPr txBox="1">
            <a:spLocks/>
          </p:cNvSpPr>
          <p:nvPr/>
        </p:nvSpPr>
        <p:spPr>
          <a:xfrm>
            <a:off x="604220" y="4588776"/>
            <a:ext cx="5383830" cy="771251"/>
          </a:xfrm>
          <a:prstGeom prst="rect">
            <a:avLst/>
          </a:prstGeom>
        </p:spPr>
        <p:txBody>
          <a:bodyPr lIns="0" tIns="0" rIns="0" bIns="0" anchor="t"/>
          <a:lstStyle>
            <a:lvl1pPr marL="0" indent="0" algn="l" defTabSz="914400" rtl="0" eaLnBrk="1" latinLnBrk="0" hangingPunct="1">
              <a:lnSpc>
                <a:spcPct val="1000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sz="14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3pPr>
            <a:lvl4pPr marL="180975" indent="-180975"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b="0" dirty="0"/>
          </a:p>
          <a:p>
            <a:endParaRPr lang="en-GB" sz="1200" b="0" dirty="0"/>
          </a:p>
        </p:txBody>
      </p:sp>
      <p:sp>
        <p:nvSpPr>
          <p:cNvPr id="13" name="Rectangle: Rounded Corners 12">
            <a:extLst>
              <a:ext uri="{FF2B5EF4-FFF2-40B4-BE49-F238E27FC236}">
                <a16:creationId xmlns:a16="http://schemas.microsoft.com/office/drawing/2014/main" id="{F787484A-9984-4E0D-837D-4402DE2EA7EB}"/>
              </a:ext>
            </a:extLst>
          </p:cNvPr>
          <p:cNvSpPr/>
          <p:nvPr/>
        </p:nvSpPr>
        <p:spPr>
          <a:xfrm>
            <a:off x="2703756" y="5967484"/>
            <a:ext cx="6242788" cy="345214"/>
          </a:xfrm>
          <a:prstGeom prst="roundRect">
            <a:avLst>
              <a:gd name="adj" fmla="val 50000"/>
            </a:avLst>
          </a:prstGeom>
          <a:noFill/>
          <a:ln w="25400">
            <a:gradFill>
              <a:gsLst>
                <a:gs pos="0">
                  <a:schemeClr val="accent2"/>
                </a:gs>
                <a:gs pos="100000">
                  <a:schemeClr val="accent1"/>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GB" dirty="0">
                <a:solidFill>
                  <a:srgbClr val="455560"/>
                </a:solidFill>
              </a:rPr>
              <a:t>High quality membership data</a:t>
            </a:r>
          </a:p>
        </p:txBody>
      </p:sp>
    </p:spTree>
    <p:extLst>
      <p:ext uri="{BB962C8B-B14F-4D97-AF65-F5344CB8AC3E}">
        <p14:creationId xmlns:p14="http://schemas.microsoft.com/office/powerpoint/2010/main" val="3380292869"/>
      </p:ext>
    </p:extLst>
  </p:cSld>
  <p:clrMapOvr>
    <a:masterClrMapping/>
  </p:clrMapOvr>
</p:sld>
</file>

<file path=ppt/theme/theme1.xml><?xml version="1.0" encoding="utf-8"?>
<a:theme xmlns:a="http://schemas.openxmlformats.org/drawingml/2006/main" name="Image &amp; Lines">
  <a:themeElements>
    <a:clrScheme name="Hymans Robertson">
      <a:dk1>
        <a:srgbClr val="455560"/>
      </a:dk1>
      <a:lt1>
        <a:sysClr val="window" lastClr="FFFFFF"/>
      </a:lt1>
      <a:dk2>
        <a:srgbClr val="455560"/>
      </a:dk2>
      <a:lt2>
        <a:srgbClr val="FFFFFF"/>
      </a:lt2>
      <a:accent1>
        <a:srgbClr val="00ACE1"/>
      </a:accent1>
      <a:accent2>
        <a:srgbClr val="70BC1F"/>
      </a:accent2>
      <a:accent3>
        <a:srgbClr val="FDC82F"/>
      </a:accent3>
      <a:accent4>
        <a:srgbClr val="E90268"/>
      </a:accent4>
      <a:accent5>
        <a:srgbClr val="455560"/>
      </a:accent5>
      <a:accent6>
        <a:srgbClr val="85898A"/>
      </a:accent6>
      <a:hlink>
        <a:srgbClr val="4F81BD"/>
      </a:hlink>
      <a:folHlink>
        <a:srgbClr val="800080"/>
      </a:folHlink>
    </a:clrScheme>
    <a:fontScheme name="Hymans Roberts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x9 Interactive presentation [IN PROGRESS]" id="{E173A5B8-35BE-4006-98DD-BE43B49EBF4E}" vid="{96EC89B0-DD50-42AF-9E83-672EBE157271}"/>
    </a:ext>
  </a:extLst>
</a:theme>
</file>

<file path=ppt/theme/theme2.xml><?xml version="1.0" encoding="utf-8"?>
<a:theme xmlns:a="http://schemas.openxmlformats.org/drawingml/2006/main" name="Custom Design">
  <a:themeElements>
    <a:clrScheme name="Hymans Robertson">
      <a:dk1>
        <a:srgbClr val="455560"/>
      </a:dk1>
      <a:lt1>
        <a:sysClr val="window" lastClr="FFFFFF"/>
      </a:lt1>
      <a:dk2>
        <a:srgbClr val="455560"/>
      </a:dk2>
      <a:lt2>
        <a:srgbClr val="FFFFFF"/>
      </a:lt2>
      <a:accent1>
        <a:srgbClr val="00ACE1"/>
      </a:accent1>
      <a:accent2>
        <a:srgbClr val="70BC1F"/>
      </a:accent2>
      <a:accent3>
        <a:srgbClr val="FDC82F"/>
      </a:accent3>
      <a:accent4>
        <a:srgbClr val="E90268"/>
      </a:accent4>
      <a:accent5>
        <a:srgbClr val="455560"/>
      </a:accent5>
      <a:accent6>
        <a:srgbClr val="85898A"/>
      </a:accent6>
      <a:hlink>
        <a:srgbClr val="4F81BD"/>
      </a:hlink>
      <a:folHlink>
        <a:srgbClr val="800080"/>
      </a:folHlink>
    </a:clrScheme>
    <a:fontScheme name="Hymans Roberts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x9 Interactive presentation [IN PROGRESS]" id="{E173A5B8-35BE-4006-98DD-BE43B49EBF4E}" vid="{DAB1157C-D941-4A3C-BABF-C8E44CD4021D}"/>
    </a:ext>
  </a:extLst>
</a:theme>
</file>

<file path=ppt/theme/theme3.xml><?xml version="1.0" encoding="utf-8"?>
<a:theme xmlns:a="http://schemas.openxmlformats.org/drawingml/2006/main" name="1_Image &amp; Lines">
  <a:themeElements>
    <a:clrScheme name="Hymans Robertson">
      <a:dk1>
        <a:srgbClr val="455560"/>
      </a:dk1>
      <a:lt1>
        <a:sysClr val="window" lastClr="FFFFFF"/>
      </a:lt1>
      <a:dk2>
        <a:srgbClr val="455560"/>
      </a:dk2>
      <a:lt2>
        <a:srgbClr val="FFFFFF"/>
      </a:lt2>
      <a:accent1>
        <a:srgbClr val="00ACE1"/>
      </a:accent1>
      <a:accent2>
        <a:srgbClr val="70BC1F"/>
      </a:accent2>
      <a:accent3>
        <a:srgbClr val="FDC82F"/>
      </a:accent3>
      <a:accent4>
        <a:srgbClr val="E90268"/>
      </a:accent4>
      <a:accent5>
        <a:srgbClr val="455560"/>
      </a:accent5>
      <a:accent6>
        <a:srgbClr val="85898A"/>
      </a:accent6>
      <a:hlink>
        <a:srgbClr val="4F81BD"/>
      </a:hlink>
      <a:folHlink>
        <a:srgbClr val="800080"/>
      </a:folHlink>
    </a:clrScheme>
    <a:fontScheme name="Hymans Roberts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x9 Interactive presentation [IN PROGRESS]" id="{E173A5B8-35BE-4006-98DD-BE43B49EBF4E}" vid="{5DBB215C-5502-4728-A8A2-34C43F704AC3}"/>
    </a:ext>
  </a:extLst>
</a:theme>
</file>

<file path=ppt/theme/theme4.xml><?xml version="1.0" encoding="utf-8"?>
<a:theme xmlns:a="http://schemas.openxmlformats.org/drawingml/2006/main" name="4_Image &amp; Lines">
  <a:themeElements>
    <a:clrScheme name="Hymans Robertson">
      <a:dk1>
        <a:srgbClr val="455560"/>
      </a:dk1>
      <a:lt1>
        <a:sysClr val="window" lastClr="FFFFFF"/>
      </a:lt1>
      <a:dk2>
        <a:srgbClr val="455560"/>
      </a:dk2>
      <a:lt2>
        <a:srgbClr val="FFFFFF"/>
      </a:lt2>
      <a:accent1>
        <a:srgbClr val="00ACE1"/>
      </a:accent1>
      <a:accent2>
        <a:srgbClr val="70BC1F"/>
      </a:accent2>
      <a:accent3>
        <a:srgbClr val="FDC82F"/>
      </a:accent3>
      <a:accent4>
        <a:srgbClr val="E90268"/>
      </a:accent4>
      <a:accent5>
        <a:srgbClr val="455560"/>
      </a:accent5>
      <a:accent6>
        <a:srgbClr val="85898A"/>
      </a:accent6>
      <a:hlink>
        <a:srgbClr val="4F81BD"/>
      </a:hlink>
      <a:folHlink>
        <a:srgbClr val="800080"/>
      </a:folHlink>
    </a:clrScheme>
    <a:fontScheme name="Hymans Roberts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x9 Interactive presentation [IN PROGRESS]" id="{E173A5B8-35BE-4006-98DD-BE43B49EBF4E}" vid="{E5942F37-C378-454F-AEC7-05C977AA193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ymans Robertson">
    <a:dk1>
      <a:srgbClr val="455560"/>
    </a:dk1>
    <a:lt1>
      <a:sysClr val="window" lastClr="FFFFFF"/>
    </a:lt1>
    <a:dk2>
      <a:srgbClr val="455560"/>
    </a:dk2>
    <a:lt2>
      <a:srgbClr val="FFFFFF"/>
    </a:lt2>
    <a:accent1>
      <a:srgbClr val="00ACE1"/>
    </a:accent1>
    <a:accent2>
      <a:srgbClr val="70BC1F"/>
    </a:accent2>
    <a:accent3>
      <a:srgbClr val="FDC82F"/>
    </a:accent3>
    <a:accent4>
      <a:srgbClr val="E90268"/>
    </a:accent4>
    <a:accent5>
      <a:srgbClr val="455560"/>
    </a:accent5>
    <a:accent6>
      <a:srgbClr val="85898A"/>
    </a:accent6>
    <a:hlink>
      <a:srgbClr val="4F81BD"/>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2BC76BB5193141BF9F634925221662" ma:contentTypeVersion="2" ma:contentTypeDescription="Create a new document." ma:contentTypeScope="" ma:versionID="9728ea217645a37b889139b3646a99b3">
  <xsd:schema xmlns:xsd="http://www.w3.org/2001/XMLSchema" xmlns:xs="http://www.w3.org/2001/XMLSchema" xmlns:p="http://schemas.microsoft.com/office/2006/metadata/properties" xmlns:ns2="7b1d7529-332e-44ee-b532-00f771c369f4" targetNamespace="http://schemas.microsoft.com/office/2006/metadata/properties" ma:root="true" ma:fieldsID="d82f9993480ad712d650858cd90c546b" ns2:_="">
    <xsd:import namespace="7b1d7529-332e-44ee-b532-00f771c369f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1d7529-332e-44ee-b532-00f771c369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51658E-CA98-4A6B-9D9D-7EDF3D4F8339}">
  <ds:schemaRefs>
    <ds:schemaRef ds:uri="7b1d7529-332e-44ee-b532-00f771c369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4BDB4EE-3928-4C08-8656-0B40C102248A}">
  <ds:schemaRefs>
    <ds:schemaRef ds:uri="http://schemas.microsoft.com/sharepoint/v3/contenttype/forms"/>
  </ds:schemaRefs>
</ds:datastoreItem>
</file>

<file path=customXml/itemProps3.xml><?xml version="1.0" encoding="utf-8"?>
<ds:datastoreItem xmlns:ds="http://schemas.openxmlformats.org/officeDocument/2006/customXml" ds:itemID="{F7F32020-E9D5-4593-B488-17DFA6D8B4F7}">
  <ds:schemaRefs>
    <ds:schemaRef ds:uri="http://schemas.microsoft.com/office/2006/metadata/properties"/>
    <ds:schemaRef ds:uri="7b1d7529-332e-44ee-b532-00f771c369f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16x9 Interactive presentation IN PROGRESS</Template>
  <TotalTime>444</TotalTime>
  <Words>2711</Words>
  <Application>Microsoft Office PowerPoint</Application>
  <PresentationFormat>Widescreen</PresentationFormat>
  <Paragraphs>411</Paragraphs>
  <Slides>25</Slides>
  <Notes>2</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25</vt:i4>
      </vt:variant>
    </vt:vector>
  </HeadingPairs>
  <TitlesOfParts>
    <vt:vector size="34" baseType="lpstr">
      <vt:lpstr>Arial</vt:lpstr>
      <vt:lpstr>Arial MT</vt:lpstr>
      <vt:lpstr>Calibri</vt:lpstr>
      <vt:lpstr>Times</vt:lpstr>
      <vt:lpstr>Times New Roman</vt:lpstr>
      <vt:lpstr>Image &amp; Lines</vt:lpstr>
      <vt:lpstr>Custom Design</vt:lpstr>
      <vt:lpstr>1_Image &amp; Lines</vt:lpstr>
      <vt:lpstr>4_Image &amp; Lines</vt:lpstr>
      <vt:lpstr>PowerPoint Presentation</vt:lpstr>
      <vt:lpstr>Contents</vt:lpstr>
      <vt:lpstr>The valuation process</vt:lpstr>
      <vt:lpstr>The valuation process</vt:lpstr>
      <vt:lpstr>Purpose of whole fund results stage</vt:lpstr>
      <vt:lpstr>Individual member valuations</vt:lpstr>
      <vt:lpstr>Projected future benefit payments</vt:lpstr>
      <vt:lpstr>Data and assumptions</vt:lpstr>
      <vt:lpstr>Membership data summary</vt:lpstr>
      <vt:lpstr>Assumptions</vt:lpstr>
      <vt:lpstr>Inflation expectations</vt:lpstr>
      <vt:lpstr>Assumptions</vt:lpstr>
      <vt:lpstr>Fund-level results</vt:lpstr>
      <vt:lpstr>Funding position as at 31 March 2022</vt:lpstr>
      <vt:lpstr>Changes since the last valuation</vt:lpstr>
      <vt:lpstr>Reconciling the overall change in funding position</vt:lpstr>
      <vt:lpstr>Initial employer results</vt:lpstr>
      <vt:lpstr>Focusing on employers</vt:lpstr>
      <vt:lpstr>Capturing the diversity in funding calculations</vt:lpstr>
      <vt:lpstr>Individual employer funding levels</vt:lpstr>
      <vt:lpstr>Looking to the future</vt:lpstr>
      <vt:lpstr>Next steps</vt:lpstr>
      <vt:lpstr>Next steps</vt:lpstr>
      <vt:lpstr>Appendices</vt:lpstr>
      <vt:lpstr>Reliances and limitations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Ronald</dc:creator>
  <cp:keywords>16x9</cp:keywords>
  <cp:lastModifiedBy>Sharon Tan</cp:lastModifiedBy>
  <cp:revision>3</cp:revision>
  <dcterms:created xsi:type="dcterms:W3CDTF">2021-09-22T15:03:38Z</dcterms:created>
  <dcterms:modified xsi:type="dcterms:W3CDTF">2022-10-07T08:37:50Z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0x010100852BC76BB5193141BF9F634925221662</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Order">
    <vt:r8>5100</vt:r8>
  </property>
  <property fmtid="{D5CDD505-2E9C-101B-9397-08002B2CF9AE}" pid="10" name="SharedWithUsers">
    <vt:lpwstr>52;#Stephanie Miller;#54;#Rachael McKnight;#44;#Julie West;#28;#Peter MacRae;#57;#Douglas Green;#29;#Barry Dodds;#58;#Steven Scott;#59;#Steven Law;#17;#Catherine McFadyen;#19;#Robert Bilton</vt:lpwstr>
  </property>
</Properties>
</file>